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1"/>
  </p:notesMasterIdLst>
  <p:sldIdLst>
    <p:sldId id="414" r:id="rId2"/>
    <p:sldId id="415" r:id="rId3"/>
    <p:sldId id="274" r:id="rId4"/>
    <p:sldId id="320" r:id="rId5"/>
    <p:sldId id="321" r:id="rId6"/>
    <p:sldId id="275" r:id="rId7"/>
    <p:sldId id="367" r:id="rId8"/>
    <p:sldId id="278" r:id="rId9"/>
    <p:sldId id="322" r:id="rId10"/>
    <p:sldId id="324" r:id="rId11"/>
    <p:sldId id="325" r:id="rId12"/>
    <p:sldId id="369" r:id="rId13"/>
    <p:sldId id="323" r:id="rId14"/>
    <p:sldId id="326" r:id="rId15"/>
    <p:sldId id="327" r:id="rId16"/>
    <p:sldId id="328" r:id="rId17"/>
    <p:sldId id="276" r:id="rId18"/>
    <p:sldId id="329" r:id="rId19"/>
    <p:sldId id="330" r:id="rId20"/>
    <p:sldId id="331" r:id="rId21"/>
    <p:sldId id="332" r:id="rId22"/>
    <p:sldId id="277" r:id="rId23"/>
    <p:sldId id="333" r:id="rId24"/>
    <p:sldId id="334" r:id="rId25"/>
    <p:sldId id="336" r:id="rId26"/>
    <p:sldId id="337" r:id="rId27"/>
    <p:sldId id="338" r:id="rId28"/>
    <p:sldId id="339" r:id="rId29"/>
    <p:sldId id="340" r:id="rId30"/>
    <p:sldId id="341" r:id="rId31"/>
    <p:sldId id="342" r:id="rId32"/>
    <p:sldId id="279" r:id="rId33"/>
    <p:sldId id="280" r:id="rId34"/>
    <p:sldId id="363" r:id="rId35"/>
    <p:sldId id="281" r:id="rId36"/>
    <p:sldId id="282" r:id="rId37"/>
    <p:sldId id="284" r:id="rId38"/>
    <p:sldId id="285" r:id="rId39"/>
    <p:sldId id="287" r:id="rId40"/>
    <p:sldId id="286" r:id="rId41"/>
    <p:sldId id="375" r:id="rId42"/>
    <p:sldId id="318" r:id="rId43"/>
    <p:sldId id="288" r:id="rId44"/>
    <p:sldId id="289" r:id="rId45"/>
    <p:sldId id="364" r:id="rId46"/>
    <p:sldId id="290" r:id="rId47"/>
    <p:sldId id="362" r:id="rId48"/>
    <p:sldId id="297" r:id="rId49"/>
    <p:sldId id="303" r:id="rId50"/>
    <p:sldId id="319" r:id="rId51"/>
    <p:sldId id="365" r:id="rId52"/>
    <p:sldId id="366" r:id="rId53"/>
    <p:sldId id="344" r:id="rId54"/>
    <p:sldId id="391" r:id="rId55"/>
    <p:sldId id="390" r:id="rId56"/>
    <p:sldId id="386" r:id="rId57"/>
    <p:sldId id="389" r:id="rId58"/>
    <p:sldId id="387" r:id="rId59"/>
    <p:sldId id="388" r:id="rId60"/>
    <p:sldId id="373" r:id="rId61"/>
    <p:sldId id="374" r:id="rId62"/>
    <p:sldId id="372" r:id="rId63"/>
    <p:sldId id="343" r:id="rId64"/>
    <p:sldId id="370" r:id="rId65"/>
    <p:sldId id="371" r:id="rId66"/>
    <p:sldId id="368" r:id="rId67"/>
    <p:sldId id="355" r:id="rId68"/>
    <p:sldId id="356" r:id="rId69"/>
    <p:sldId id="357" r:id="rId70"/>
    <p:sldId id="358" r:id="rId71"/>
    <p:sldId id="359" r:id="rId72"/>
    <p:sldId id="360" r:id="rId73"/>
    <p:sldId id="354" r:id="rId74"/>
    <p:sldId id="345" r:id="rId75"/>
    <p:sldId id="346" r:id="rId76"/>
    <p:sldId id="347" r:id="rId77"/>
    <p:sldId id="348" r:id="rId78"/>
    <p:sldId id="349" r:id="rId79"/>
    <p:sldId id="384" r:id="rId80"/>
    <p:sldId id="298" r:id="rId81"/>
    <p:sldId id="299" r:id="rId82"/>
    <p:sldId id="300" r:id="rId83"/>
    <p:sldId id="396" r:id="rId84"/>
    <p:sldId id="376" r:id="rId85"/>
    <p:sldId id="301" r:id="rId86"/>
    <p:sldId id="379" r:id="rId87"/>
    <p:sldId id="302" r:id="rId88"/>
    <p:sldId id="380" r:id="rId89"/>
    <p:sldId id="377" r:id="rId90"/>
    <p:sldId id="308" r:id="rId91"/>
    <p:sldId id="381" r:id="rId92"/>
    <p:sldId id="392" r:id="rId93"/>
    <p:sldId id="385" r:id="rId94"/>
    <p:sldId id="397" r:id="rId95"/>
    <p:sldId id="398" r:id="rId96"/>
    <p:sldId id="399" r:id="rId97"/>
    <p:sldId id="404" r:id="rId98"/>
    <p:sldId id="405" r:id="rId99"/>
    <p:sldId id="406" r:id="rId100"/>
    <p:sldId id="400" r:id="rId101"/>
    <p:sldId id="401" r:id="rId102"/>
    <p:sldId id="402" r:id="rId103"/>
    <p:sldId id="403" r:id="rId104"/>
    <p:sldId id="407" r:id="rId105"/>
    <p:sldId id="304" r:id="rId106"/>
    <p:sldId id="382" r:id="rId107"/>
    <p:sldId id="383" r:id="rId108"/>
    <p:sldId id="305" r:id="rId109"/>
    <p:sldId id="306" r:id="rId110"/>
    <p:sldId id="307" r:id="rId111"/>
    <p:sldId id="310" r:id="rId112"/>
    <p:sldId id="311" r:id="rId113"/>
    <p:sldId id="312" r:id="rId114"/>
    <p:sldId id="408" r:id="rId115"/>
    <p:sldId id="409" r:id="rId116"/>
    <p:sldId id="410" r:id="rId117"/>
    <p:sldId id="411" r:id="rId118"/>
    <p:sldId id="412" r:id="rId119"/>
    <p:sldId id="413" r:id="rId1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7F02"/>
    <a:srgbClr val="A51A44"/>
    <a:srgbClr val="BD1550"/>
    <a:srgbClr val="8A9B0F"/>
    <a:srgbClr val="490A3D"/>
    <a:srgbClr val="ABBD29"/>
    <a:srgbClr val="C8D84B"/>
    <a:srgbClr val="E0F254"/>
    <a:srgbClr val="66A035"/>
    <a:srgbClr val="5B1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>
      <p:cViewPr>
        <p:scale>
          <a:sx n="81" d="100"/>
          <a:sy n="81" d="100"/>
        </p:scale>
        <p:origin x="-954" y="2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media/image1.png>
</file>

<file path=ppt/media/image104.png>
</file>

<file path=ppt/media/image106.png>
</file>

<file path=ppt/media/image107.png>
</file>

<file path=ppt/media/image108.png>
</file>

<file path=ppt/media/image109.png>
</file>

<file path=ppt/media/image110.png>
</file>

<file path=ppt/media/image114.png>
</file>

<file path=ppt/media/image117.png>
</file>

<file path=ppt/media/image123.png>
</file>

<file path=ppt/media/image1230.png>
</file>

<file path=ppt/media/image124.png>
</file>

<file path=ppt/media/image125.png>
</file>

<file path=ppt/media/image129.png>
</file>

<file path=ppt/media/image13.png>
</file>

<file path=ppt/media/image2.png>
</file>

<file path=ppt/media/image20.png>
</file>

<file path=ppt/media/image24.png>
</file>

<file path=ppt/media/image3.png>
</file>

<file path=ppt/media/image4.png>
</file>

<file path=ppt/media/image5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jpg>
</file>

<file path=ppt/media/image68.png>
</file>

<file path=ppt/media/image680.png>
</file>

<file path=ppt/media/image69.png>
</file>

<file path=ppt/media/image7.png>
</file>

<file path=ppt/media/image70.png>
</file>

<file path=ppt/media/image700.png>
</file>

<file path=ppt/media/image701.png>
</file>

<file path=ppt/media/image71.png>
</file>

<file path=ppt/media/image711.png>
</file>

<file path=ppt/media/image72.png>
</file>

<file path=ppt/media/image720.png>
</file>

<file path=ppt/media/image73.png>
</file>

<file path=ppt/media/image74.png>
</file>

<file path=ppt/media/image740.png>
</file>

<file path=ppt/media/image8.png>
</file>

<file path=ppt/media/image86.png>
</file>

<file path=ppt/media/image87.png>
</file>

<file path=ppt/media/image88.png>
</file>

<file path=ppt/media/image8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EE5DD-14CE-475A-93C6-84F387FFC5E8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D57A68-B95A-498B-8FA1-D6E958C41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641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043608" y="4149080"/>
            <a:ext cx="7772400" cy="1470025"/>
          </a:xfrm>
        </p:spPr>
        <p:txBody>
          <a:bodyPr>
            <a:normAutofit/>
          </a:bodyPr>
          <a:lstStyle>
            <a:lvl1pPr algn="r">
              <a:defRPr sz="4400">
                <a:solidFill>
                  <a:srgbClr val="E97F02"/>
                </a:solidFill>
                <a:latin typeface="Helvetica" pitchFamily="2" charset="0"/>
                <a:ea typeface="Helvetica" pitchFamily="2" charset="0"/>
                <a:cs typeface="Helvetica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043608" y="5733256"/>
            <a:ext cx="7772400" cy="924123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Helvetica" pitchFamily="2" charset="0"/>
                <a:cs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  <a:endParaRPr lang="fr-FR" dirty="0" smtClean="0"/>
          </a:p>
        </p:txBody>
      </p:sp>
      <p:pic>
        <p:nvPicPr>
          <p:cNvPr id="1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0688" y="-144000"/>
            <a:ext cx="9985376" cy="405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1698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age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792088"/>
          </a:xfrm>
        </p:spPr>
        <p:txBody>
          <a:bodyPr anchor="t">
            <a:normAutofit/>
          </a:bodyPr>
          <a:lstStyle>
            <a:lvl1pPr algn="ctr">
              <a:defRPr sz="3200" b="1">
                <a:solidFill>
                  <a:srgbClr val="E97F02"/>
                </a:solidFill>
                <a:latin typeface="Helvetica" pitchFamily="2" charset="0"/>
                <a:ea typeface="Helvetica" pitchFamily="2" charset="0"/>
                <a:cs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57200" y="1340768"/>
            <a:ext cx="8229600" cy="4785395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  <a:latin typeface="+mn-lt"/>
                <a:ea typeface="Helvetica" pitchFamily="2" charset="0"/>
                <a:cs typeface="Helvetica" pitchFamily="2" charset="0"/>
              </a:defRPr>
            </a:lvl1pPr>
            <a:lvl2pPr>
              <a:defRPr sz="2000">
                <a:solidFill>
                  <a:schemeClr val="tx1"/>
                </a:solidFill>
                <a:latin typeface="+mn-lt"/>
                <a:ea typeface="Helvetica" pitchFamily="2" charset="0"/>
                <a:cs typeface="Helvetica" pitchFamily="2" charset="0"/>
              </a:defRPr>
            </a:lvl2pPr>
            <a:lvl3pPr>
              <a:defRPr sz="1800">
                <a:solidFill>
                  <a:schemeClr val="tx1"/>
                </a:solidFill>
                <a:latin typeface="+mn-lt"/>
                <a:ea typeface="Helvetica" pitchFamily="2" charset="0"/>
                <a:cs typeface="Helvetica" pitchFamily="2" charset="0"/>
              </a:defRPr>
            </a:lvl3pPr>
            <a:lvl4pPr>
              <a:defRPr sz="1600">
                <a:solidFill>
                  <a:schemeClr val="tx1"/>
                </a:solidFill>
                <a:latin typeface="+mn-lt"/>
                <a:ea typeface="Helvetica" pitchFamily="2" charset="0"/>
                <a:cs typeface="Helvetica" pitchFamily="2" charset="0"/>
              </a:defRPr>
            </a:lvl4pPr>
            <a:lvl5pPr>
              <a:defRPr sz="1600">
                <a:solidFill>
                  <a:schemeClr val="tx1"/>
                </a:solidFill>
                <a:latin typeface="+mn-lt"/>
                <a:ea typeface="Helvetica" pitchFamily="2" charset="0"/>
                <a:cs typeface="Helvetica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FR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8316416" y="6356350"/>
            <a:ext cx="370384" cy="365125"/>
          </a:xfrm>
        </p:spPr>
        <p:txBody>
          <a:bodyPr/>
          <a:lstStyle/>
          <a:p>
            <a:fld id="{925D0BB4-ADA7-4C01-8F73-EC4CC0F0337D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0" y="1052736"/>
            <a:ext cx="9144000" cy="0"/>
          </a:xfrm>
          <a:prstGeom prst="line">
            <a:avLst/>
          </a:prstGeom>
          <a:ln w="76200"/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390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Date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Your footer here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202EA-4DD3-43D5-9D44-A0125C69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662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image" Target="../media/image1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8.emf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image" Target="../media/image13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2.emf"/><Relationship Id="rId4" Type="http://schemas.openxmlformats.org/officeDocument/2006/relationships/image" Target="../media/image141.emf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emf"/><Relationship Id="rId2" Type="http://schemas.openxmlformats.org/officeDocument/2006/relationships/image" Target="../media/image14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6.emf"/><Relationship Id="rId4" Type="http://schemas.openxmlformats.org/officeDocument/2006/relationships/image" Target="../media/image145.emf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emf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emf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9.emf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emf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emf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4.emf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5.emf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emf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emf"/><Relationship Id="rId4" Type="http://schemas.openxmlformats.org/officeDocument/2006/relationships/image" Target="../media/image77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2.emf"/><Relationship Id="rId4" Type="http://schemas.openxmlformats.org/officeDocument/2006/relationships/image" Target="../media/image81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0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0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0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0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5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2.emf"/><Relationship Id="rId4" Type="http://schemas.openxmlformats.org/officeDocument/2006/relationships/image" Target="../media/image9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7.emf"/><Relationship Id="rId5" Type="http://schemas.openxmlformats.org/officeDocument/2006/relationships/image" Target="../media/image96.emf"/><Relationship Id="rId4" Type="http://schemas.openxmlformats.org/officeDocument/2006/relationships/image" Target="../media/image95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0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emf"/><Relationship Id="rId5" Type="http://schemas.openxmlformats.org/officeDocument/2006/relationships/image" Target="../media/image104.png"/><Relationship Id="rId4" Type="http://schemas.openxmlformats.org/officeDocument/2006/relationships/image" Target="../media/image103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3.em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image" Target="../media/image129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4.emf"/><Relationship Id="rId4" Type="http://schemas.openxmlformats.org/officeDocument/2006/relationships/image" Target="../media/image123.emf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8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2" Type="http://schemas.openxmlformats.org/officeDocument/2006/relationships/image" Target="../media/image131.em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0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3"/>
          <p:cNvSpPr>
            <a:spLocks noGrp="1"/>
          </p:cNvSpPr>
          <p:nvPr>
            <p:ph type="ctrTitle"/>
          </p:nvPr>
        </p:nvSpPr>
        <p:spPr>
          <a:xfrm>
            <a:off x="1043608" y="3482975"/>
            <a:ext cx="7772400" cy="1470025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Signals &amp; Systems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100" dirty="0">
              <a:solidFill>
                <a:srgbClr val="0070C0"/>
              </a:solidFill>
            </a:endParaRPr>
          </a:p>
        </p:txBody>
      </p:sp>
      <p:sp>
        <p:nvSpPr>
          <p:cNvPr id="9" name="Espace réservé du texte 4"/>
          <p:cNvSpPr>
            <a:spLocks noGrp="1"/>
          </p:cNvSpPr>
          <p:nvPr>
            <p:ph type="body" idx="1"/>
          </p:nvPr>
        </p:nvSpPr>
        <p:spPr>
          <a:xfrm>
            <a:off x="1043608" y="5029200"/>
            <a:ext cx="7772400" cy="13716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98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</a:t>
                </a:r>
                <a:r>
                  <a:rPr lang="en-US" b="1" dirty="0">
                    <a:solidFill>
                      <a:srgbClr val="C00000"/>
                    </a:solidFill>
                  </a:rPr>
                  <a:t>: Determine the z-transform of the following 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signals.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b)  </a:t>
                </a:r>
                <a:r>
                  <a:rPr lang="en-US" dirty="0" smtClean="0"/>
                  <a:t>x[n] = </a:t>
                </a:r>
                <a:r>
                  <a:rPr lang="el-GR" dirty="0" smtClean="0"/>
                  <a:t>δ</a:t>
                </a:r>
                <a:r>
                  <a:rPr lang="en-US" dirty="0" smtClean="0"/>
                  <a:t>[n-1]</a:t>
                </a:r>
                <a:endParaRPr lang="en-US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>
                    <a:solidFill>
                      <a:srgbClr val="0070C0"/>
                    </a:solidFill>
                  </a:rPr>
                  <a:t>solution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endParaRPr lang="en-US" dirty="0" smtClean="0"/>
              </a:p>
              <a:p>
                <a:pPr marL="0" indent="0">
                  <a:buNone/>
                </a:pPr>
                <a:r>
                  <a:rPr lang="fr-FR" dirty="0"/>
                  <a:t>ROC: </a:t>
                </a:r>
                <a:r>
                  <a:rPr lang="fr-FR" dirty="0" err="1" smtClean="0"/>
                  <a:t>entire</a:t>
                </a:r>
                <a:r>
                  <a:rPr lang="fr-FR" dirty="0" smtClean="0"/>
                  <a:t> </a:t>
                </a:r>
                <a:r>
                  <a:rPr lang="fr-FR" dirty="0"/>
                  <a:t>𝑧 plane </a:t>
                </a:r>
                <a:r>
                  <a:rPr lang="fr-FR" dirty="0" err="1" smtClean="0"/>
                  <a:t>except</a:t>
                </a:r>
                <a:r>
                  <a:rPr lang="fr-FR" dirty="0" smtClean="0"/>
                  <a:t> z = 0. 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85" t="-10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8498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435280" cy="4785395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Example-38: </a:t>
            </a:r>
            <a:r>
              <a:rPr lang="en-US" b="1" dirty="0">
                <a:solidFill>
                  <a:srgbClr val="C00000"/>
                </a:solidFill>
              </a:rPr>
              <a:t>Given a transfer function depicting a DSP </a:t>
            </a:r>
            <a:r>
              <a:rPr lang="en-US" b="1" dirty="0" smtClean="0">
                <a:solidFill>
                  <a:srgbClr val="C00000"/>
                </a:solidFill>
              </a:rPr>
              <a:t>system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</a:rPr>
              <a:t>Determine </a:t>
            </a:r>
          </a:p>
          <a:p>
            <a:pPr marL="457200" indent="-457200">
              <a:buFont typeface="+mj-lt"/>
              <a:buAutoNum type="alphaLcParenR"/>
            </a:pPr>
            <a:r>
              <a:rPr lang="en-US" b="1" dirty="0" smtClean="0">
                <a:solidFill>
                  <a:srgbClr val="C00000"/>
                </a:solidFill>
              </a:rPr>
              <a:t>the Impulse response ℎ(𝑛) </a:t>
            </a:r>
          </a:p>
          <a:p>
            <a:pPr marL="457200" indent="-457200">
              <a:buFont typeface="+mj-lt"/>
              <a:buAutoNum type="alphaLcParenR"/>
            </a:pPr>
            <a:r>
              <a:rPr lang="en-US" b="1" dirty="0" smtClean="0">
                <a:solidFill>
                  <a:srgbClr val="C00000"/>
                </a:solidFill>
              </a:rPr>
              <a:t>the </a:t>
            </a:r>
            <a:r>
              <a:rPr lang="en-US" b="1" dirty="0">
                <a:solidFill>
                  <a:srgbClr val="C00000"/>
                </a:solidFill>
              </a:rPr>
              <a:t>step response 𝑦(𝑛</a:t>
            </a:r>
            <a:r>
              <a:rPr lang="en-US" b="1" dirty="0" smtClean="0">
                <a:solidFill>
                  <a:srgbClr val="C00000"/>
                </a:solidFill>
              </a:rPr>
              <a:t>)</a:t>
            </a:r>
            <a:endParaRPr lang="en-US" b="1" dirty="0">
              <a:solidFill>
                <a:srgbClr val="C00000"/>
              </a:solidFill>
            </a:endParaRPr>
          </a:p>
          <a:p>
            <a:pPr marL="457200" indent="-457200">
              <a:buFont typeface="+mj-lt"/>
              <a:buAutoNum type="alphaLcParenR"/>
            </a:pPr>
            <a:r>
              <a:rPr lang="en-US" b="1" dirty="0" smtClean="0">
                <a:solidFill>
                  <a:srgbClr val="C00000"/>
                </a:solidFill>
              </a:rPr>
              <a:t>system </a:t>
            </a:r>
            <a:r>
              <a:rPr lang="en-US" b="1" dirty="0">
                <a:solidFill>
                  <a:srgbClr val="C00000"/>
                </a:solidFill>
              </a:rPr>
              <a:t>response 𝑦(𝑛) if the input is given as </a:t>
            </a:r>
            <a:r>
              <a:rPr lang="en-US" b="1" dirty="0" smtClean="0">
                <a:solidFill>
                  <a:srgbClr val="C00000"/>
                </a:solidFill>
              </a:rPr>
              <a:t>𝑥(𝑛</a:t>
            </a:r>
            <a:r>
              <a:rPr lang="en-US" b="1" dirty="0">
                <a:solidFill>
                  <a:srgbClr val="C00000"/>
                </a:solidFill>
              </a:rPr>
              <a:t>)</a:t>
            </a:r>
            <a:r>
              <a:rPr lang="en-US" b="1" dirty="0" smtClean="0">
                <a:solidFill>
                  <a:srgbClr val="C00000"/>
                </a:solidFill>
              </a:rPr>
              <a:t> = (0.5)</a:t>
            </a:r>
            <a:r>
              <a:rPr lang="en-US" b="1" baseline="30000" dirty="0" smtClean="0">
                <a:solidFill>
                  <a:srgbClr val="C00000"/>
                </a:solidFill>
              </a:rPr>
              <a:t>𝑛</a:t>
            </a:r>
            <a:r>
              <a:rPr lang="en-US" b="1" dirty="0" smtClean="0">
                <a:solidFill>
                  <a:srgbClr val="C00000"/>
                </a:solidFill>
              </a:rPr>
              <a:t>𝑢</a:t>
            </a:r>
            <a:r>
              <a:rPr lang="en-US" b="1" dirty="0">
                <a:solidFill>
                  <a:srgbClr val="C00000"/>
                </a:solidFill>
              </a:rPr>
              <a:t>(</a:t>
            </a:r>
            <a:r>
              <a:rPr lang="en-US" b="1" dirty="0" smtClean="0">
                <a:solidFill>
                  <a:srgbClr val="C00000"/>
                </a:solidFill>
              </a:rPr>
              <a:t>𝑛) </a:t>
            </a:r>
            <a:endParaRPr lang="en-US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3275856" y="1988840"/>
            <a:ext cx="2184879" cy="74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4529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2565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</a:p>
          <a:p>
            <a:pPr marL="457200" indent="-457200">
              <a:buFont typeface="+mj-lt"/>
              <a:buAutoNum type="alphaLcParenR"/>
            </a:pPr>
            <a:r>
              <a:rPr lang="en-US" dirty="0">
                <a:solidFill>
                  <a:srgbClr val="C00000"/>
                </a:solidFill>
              </a:rPr>
              <a:t>the Impulse response ℎ(𝑛</a:t>
            </a:r>
            <a:r>
              <a:rPr lang="en-US" dirty="0" smtClean="0">
                <a:solidFill>
                  <a:srgbClr val="C00000"/>
                </a:solidFill>
              </a:rPr>
              <a:t>)</a:t>
            </a:r>
          </a:p>
          <a:p>
            <a:r>
              <a:rPr lang="en-US" dirty="0" smtClean="0"/>
              <a:t>The </a:t>
            </a:r>
            <a:r>
              <a:rPr lang="en-US" dirty="0"/>
              <a:t>transfer function can be rewritten </a:t>
            </a:r>
            <a:r>
              <a:rPr lang="en-US" dirty="0" smtClean="0"/>
              <a:t>as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get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Taking </a:t>
            </a:r>
            <a:r>
              <a:rPr lang="en-US" dirty="0"/>
              <a:t>inverse z transform yields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107660" y="2780928"/>
            <a:ext cx="4928680" cy="9527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2971449" y="4318786"/>
            <a:ext cx="3201101" cy="8384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2260093" y="5962125"/>
            <a:ext cx="4623813" cy="419203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50561532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2565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C00000"/>
                </a:solidFill>
              </a:rPr>
              <a:t>b)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 the Step </a:t>
            </a:r>
            <a:r>
              <a:rPr lang="en-US" dirty="0">
                <a:solidFill>
                  <a:srgbClr val="C00000"/>
                </a:solidFill>
              </a:rPr>
              <a:t>response </a:t>
            </a:r>
            <a:r>
              <a:rPr lang="en-US" dirty="0" smtClean="0">
                <a:solidFill>
                  <a:srgbClr val="C00000"/>
                </a:solidFill>
              </a:rPr>
              <a:t>s(n) or y(</a:t>
            </a:r>
            <a:r>
              <a:rPr lang="en-US" dirty="0">
                <a:solidFill>
                  <a:srgbClr val="C00000"/>
                </a:solidFill>
              </a:rPr>
              <a:t>𝑛</a:t>
            </a:r>
            <a:r>
              <a:rPr lang="en-US" dirty="0" smtClean="0">
                <a:solidFill>
                  <a:srgbClr val="C00000"/>
                </a:solidFill>
              </a:rPr>
              <a:t>)</a:t>
            </a:r>
          </a:p>
          <a:p>
            <a:r>
              <a:rPr lang="en-US" dirty="0" smtClean="0"/>
              <a:t> </a:t>
            </a:r>
            <a:r>
              <a:rPr lang="en-US" dirty="0"/>
              <a:t>the z-transform of the step response is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o</a:t>
            </a:r>
            <a:r>
              <a:rPr lang="en-US" dirty="0" smtClean="0"/>
              <a:t>r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get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Taking </a:t>
            </a:r>
            <a:r>
              <a:rPr lang="en-US" dirty="0"/>
              <a:t>inverse z transform yields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051720" y="2234764"/>
            <a:ext cx="4827899" cy="8229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2052333" y="3140968"/>
            <a:ext cx="5544003" cy="8229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1979712" y="4242496"/>
            <a:ext cx="3471301" cy="8229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2123728" y="6021430"/>
            <a:ext cx="4582638" cy="548640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2566415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2565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c) system response 𝑦(𝑛) if the input is given as 𝑥(𝑛) = (0.5)</a:t>
            </a:r>
            <a:r>
              <a:rPr lang="en-US" baseline="30000" dirty="0">
                <a:solidFill>
                  <a:srgbClr val="C00000"/>
                </a:solidFill>
              </a:rPr>
              <a:t>𝑛</a:t>
            </a:r>
            <a:r>
              <a:rPr lang="en-US" dirty="0">
                <a:solidFill>
                  <a:srgbClr val="C00000"/>
                </a:solidFill>
              </a:rPr>
              <a:t>𝑢(𝑛) </a:t>
            </a:r>
          </a:p>
          <a:p>
            <a:r>
              <a:rPr lang="en-US" dirty="0" smtClean="0"/>
              <a:t> </a:t>
            </a:r>
            <a:r>
              <a:rPr lang="en-US" dirty="0"/>
              <a:t>the z-transform of the step response is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o</a:t>
            </a:r>
            <a:r>
              <a:rPr lang="en-US" dirty="0" smtClean="0"/>
              <a:t>r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get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Taking </a:t>
            </a:r>
            <a:r>
              <a:rPr lang="en-US" dirty="0"/>
              <a:t>inverse z transform yields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619672" y="2204864"/>
            <a:ext cx="5244489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547664" y="3140968"/>
            <a:ext cx="6410255" cy="8229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1619672" y="4373808"/>
            <a:ext cx="3585657" cy="82296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1691680" y="5928226"/>
            <a:ext cx="4998582" cy="457200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59931727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619672" y="1196752"/>
            <a:ext cx="6423663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25132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The impulse response of a stable </a:t>
            </a:r>
            <a:r>
              <a:rPr lang="en-US" dirty="0" smtClean="0"/>
              <a:t>system </a:t>
            </a:r>
            <a:r>
              <a:rPr lang="en-US" dirty="0"/>
              <a:t>always settles to </a:t>
            </a:r>
            <a:r>
              <a:rPr lang="en-US" dirty="0" smtClean="0"/>
              <a:t>zero.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step response of a stable </a:t>
            </a:r>
            <a:r>
              <a:rPr lang="en-US" dirty="0" smtClean="0"/>
              <a:t>system </a:t>
            </a:r>
            <a:r>
              <a:rPr lang="en-US" dirty="0"/>
              <a:t>always settles to a constant value.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For </a:t>
            </a:r>
            <a:r>
              <a:rPr lang="en-US" dirty="0"/>
              <a:t>unstable </a:t>
            </a:r>
            <a:r>
              <a:rPr lang="en-US" dirty="0" smtClean="0"/>
              <a:t>systems</a:t>
            </a:r>
            <a:r>
              <a:rPr lang="en-US" dirty="0"/>
              <a:t>, on the other hand, these responses grow without bound.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Marginally </a:t>
            </a:r>
            <a:r>
              <a:rPr lang="en-US" dirty="0"/>
              <a:t>stable </a:t>
            </a:r>
            <a:r>
              <a:rPr lang="en-US" dirty="0" smtClean="0"/>
              <a:t>systems </a:t>
            </a:r>
            <a:r>
              <a:rPr lang="en-US" dirty="0"/>
              <a:t>produce cycling </a:t>
            </a:r>
            <a:r>
              <a:rPr lang="en-US" dirty="0" smtClean="0"/>
              <a:t>or oscillating behavior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15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4785395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Stability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Illustrations </a:t>
            </a:r>
            <a:endParaRPr lang="en-US" u="sng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043608" y="1628800"/>
            <a:ext cx="7209666" cy="512064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851920" y="1700808"/>
            <a:ext cx="1440160" cy="720080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851920" y="4725144"/>
            <a:ext cx="1440160" cy="648072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10910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4785395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Stability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Illustrations </a:t>
            </a:r>
            <a:endParaRPr lang="en-US" u="sng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997760" y="1628800"/>
            <a:ext cx="7102632" cy="512064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851920" y="1772816"/>
            <a:ext cx="1296144" cy="576064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3923928" y="4509120"/>
            <a:ext cx="1584176" cy="792088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9845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Among the stable </a:t>
            </a:r>
            <a:r>
              <a:rPr lang="en-US" dirty="0" smtClean="0"/>
              <a:t>systems</a:t>
            </a:r>
            <a:r>
              <a:rPr lang="en-US" dirty="0"/>
              <a:t>, the closer the poles are to the unit circle, the longer the impulse and step responses take to settle to their final values.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When </a:t>
            </a:r>
            <a:r>
              <a:rPr lang="en-US" dirty="0"/>
              <a:t>all poles are extremely close to the origin of the z plane, the responses reach their final values almost immediately.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0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001419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Stable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unstable impulse responses on the </a:t>
            </a:r>
            <a:r>
              <a:rPr lang="en-US" b="1" i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plane</a:t>
            </a:r>
            <a:endParaRPr lang="en-US" b="1" u="sng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109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907704" y="1601296"/>
            <a:ext cx="5547473" cy="521208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3131840" y="2636912"/>
            <a:ext cx="3096344" cy="3096344"/>
          </a:xfrm>
          <a:prstGeom prst="ellipse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196751"/>
                <a:ext cx="8928992" cy="552472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</a:t>
                </a:r>
                <a:r>
                  <a:rPr lang="en-US" b="1" dirty="0">
                    <a:solidFill>
                      <a:srgbClr val="C00000"/>
                    </a:solidFill>
                  </a:rPr>
                  <a:t>: Determine the z-transform of the following 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signals.</a:t>
                </a:r>
              </a:p>
              <a:p>
                <a:pPr marL="0" indent="0">
                  <a:buNone/>
                </a:pPr>
                <a:r>
                  <a:rPr lang="en-US" b="1" dirty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</a:t>
                </a:r>
                <a:r>
                  <a:rPr lang="en-US" b="1" dirty="0" smtClean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 </a:t>
                </a:r>
                <a:r>
                  <a:rPr lang="en-US" dirty="0" smtClean="0"/>
                  <a:t>x[n] = u[n]</a:t>
                </a:r>
                <a:endParaRPr lang="en-US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>
                    <a:solidFill>
                      <a:srgbClr val="0070C0"/>
                    </a:solidFill>
                  </a:rPr>
                  <a:t>Solution             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sSup>
                          <m:sSupPr>
                            <m:ctrlPr>
                              <a:rPr lang="en-US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nary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1+</m:t>
                    </m:r>
                    <m:sSup>
                      <m:sSupPr>
                        <m:ctrlPr>
                          <a:rPr lang="en-US" i="1">
                            <a:latin typeface="Cambria Math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i="1">
                            <a:latin typeface="Cambria Math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i="1">
                            <a:latin typeface="Cambria Math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en-US" dirty="0" smtClean="0"/>
                  <a:t>+……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r>
                  <a:rPr lang="en-US" dirty="0" smtClean="0"/>
                  <a:t>This is a geometric series of the form a+ </a:t>
                </a:r>
                <a:r>
                  <a:rPr lang="en-US" dirty="0" err="1" smtClean="0"/>
                  <a:t>ar</a:t>
                </a:r>
                <a:r>
                  <a:rPr lang="en-US" dirty="0" smtClean="0"/>
                  <a:t> + ar</a:t>
                </a:r>
                <a:r>
                  <a:rPr lang="en-US" baseline="30000" dirty="0" smtClean="0"/>
                  <a:t>2</a:t>
                </a:r>
                <a:r>
                  <a:rPr lang="en-US" dirty="0" smtClean="0"/>
                  <a:t> +…. With initial term a equal to 1 and multiplier r equal to 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. </a:t>
                </a:r>
              </a:p>
              <a:p>
                <a:r>
                  <a:rPr lang="en-US" dirty="0" smtClean="0"/>
                  <a:t>The sum of infinite geometric series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den>
                    </m:f>
                  </m:oMath>
                </a14:m>
                <a:endParaRPr lang="en-US" dirty="0" smtClean="0"/>
              </a:p>
              <a:p>
                <a:r>
                  <a:rPr lang="en-US" dirty="0" smtClean="0"/>
                  <a:t>So                                    X(z)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fr-FR" dirty="0" smtClean="0"/>
              </a:p>
              <a:p>
                <a:pPr marL="0" indent="0">
                  <a:buNone/>
                </a:pPr>
                <a:r>
                  <a:rPr lang="fr-FR" dirty="0" smtClean="0"/>
                  <a:t>ROC</a:t>
                </a:r>
                <a:r>
                  <a:rPr lang="fr-FR" dirty="0"/>
                  <a:t>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fr-FR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fr-F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fr-FR" dirty="0" smtClean="0"/>
                  <a:t> 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196751"/>
                <a:ext cx="8928992" cy="5524723"/>
              </a:xfrm>
              <a:blipFill rotWithShape="0">
                <a:blip r:embed="rId2"/>
                <a:stretch>
                  <a:fillRect l="-1161" t="-1544" b="-15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93989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524723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Poles Near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Origin</a:t>
            </a:r>
            <a:endParaRPr lang="en-US" b="1" u="sng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827584" y="1712168"/>
            <a:ext cx="7763416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64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524723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Poles Near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Origin</a:t>
            </a:r>
            <a:endParaRPr lang="en-US" b="1" u="sng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920555" y="1628800"/>
            <a:ext cx="7683893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78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524723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Poles Near Unit Circle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899592" y="1640160"/>
            <a:ext cx="781086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6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524723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Poles Near Unit Circle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742418" y="1640160"/>
            <a:ext cx="786203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63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dirty="0"/>
              <a:t> 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Steady State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340768"/>
            <a:ext cx="8229600" cy="5256584"/>
          </a:xfrm>
        </p:spPr>
        <p:txBody>
          <a:bodyPr/>
          <a:lstStyle/>
          <a:p>
            <a:pPr algn="just"/>
            <a:r>
              <a:rPr lang="en-US" dirty="0"/>
              <a:t>The steady state output for the step response of a stable </a:t>
            </a:r>
            <a:r>
              <a:rPr lang="en-US" dirty="0" smtClean="0"/>
              <a:t>system </a:t>
            </a:r>
            <a:r>
              <a:rPr lang="en-US" dirty="0"/>
              <a:t>may be computed using the </a:t>
            </a:r>
            <a:r>
              <a:rPr lang="en-US" dirty="0" smtClean="0"/>
              <a:t>system’s </a:t>
            </a:r>
            <a:r>
              <a:rPr lang="en-US" dirty="0"/>
              <a:t>difference equation, by replacing all outputs </a:t>
            </a:r>
            <a:r>
              <a:rPr lang="en-US" dirty="0" smtClean="0"/>
              <a:t>y with </a:t>
            </a:r>
            <a:r>
              <a:rPr lang="en-US" dirty="0" err="1"/>
              <a:t>y</a:t>
            </a:r>
            <a:r>
              <a:rPr lang="en-US" baseline="-25000" dirty="0" err="1"/>
              <a:t>SS</a:t>
            </a:r>
            <a:r>
              <a:rPr lang="en-US" dirty="0"/>
              <a:t> and all inputs </a:t>
            </a:r>
            <a:r>
              <a:rPr lang="en-US" dirty="0" smtClean="0"/>
              <a:t>x with one (1).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</a:t>
            </a:r>
            <a:r>
              <a:rPr lang="en-US" dirty="0"/>
              <a:t>, the difference </a:t>
            </a:r>
            <a:r>
              <a:rPr lang="en-US" dirty="0" smtClean="0"/>
              <a:t>equation</a:t>
            </a:r>
          </a:p>
          <a:p>
            <a:pPr marL="0" indent="0" algn="ctr">
              <a:buNone/>
            </a:pPr>
            <a:r>
              <a:rPr lang="en-US" dirty="0" smtClean="0"/>
              <a:t>y[n</a:t>
            </a:r>
            <a:r>
              <a:rPr lang="en-US" dirty="0"/>
              <a:t>] + Ay[n-1] + By[n-2] = x[n]</a:t>
            </a:r>
          </a:p>
          <a:p>
            <a:pPr marL="0" indent="0">
              <a:buNone/>
            </a:pPr>
            <a:r>
              <a:rPr lang="en-US" dirty="0"/>
              <a:t>produces</a:t>
            </a:r>
          </a:p>
          <a:p>
            <a:pPr marL="0" indent="0" algn="ctr">
              <a:buNone/>
            </a:pPr>
            <a:r>
              <a:rPr lang="en-US" dirty="0" err="1"/>
              <a:t>y</a:t>
            </a:r>
            <a:r>
              <a:rPr lang="en-US" baseline="-25000" dirty="0" err="1"/>
              <a:t>SS</a:t>
            </a:r>
            <a:r>
              <a:rPr lang="en-US" dirty="0"/>
              <a:t> + </a:t>
            </a:r>
            <a:r>
              <a:rPr lang="en-US" dirty="0" err="1"/>
              <a:t>Ay</a:t>
            </a:r>
            <a:r>
              <a:rPr lang="en-US" baseline="-25000" dirty="0" err="1"/>
              <a:t>SS</a:t>
            </a:r>
            <a:r>
              <a:rPr lang="en-US" dirty="0"/>
              <a:t> + </a:t>
            </a:r>
            <a:r>
              <a:rPr lang="en-US" dirty="0" err="1"/>
              <a:t>By</a:t>
            </a:r>
            <a:r>
              <a:rPr lang="en-US" baseline="-25000" dirty="0" err="1"/>
              <a:t>SS</a:t>
            </a:r>
            <a:r>
              <a:rPr lang="en-US" dirty="0"/>
              <a:t> = 1</a:t>
            </a:r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r>
              <a:rPr lang="en-US" dirty="0"/>
              <a:t>which gives a steady state output </a:t>
            </a:r>
          </a:p>
          <a:p>
            <a:pPr marL="0" indent="0" algn="ctr">
              <a:buNone/>
            </a:pPr>
            <a:r>
              <a:rPr lang="en-US" dirty="0" err="1" smtClean="0"/>
              <a:t>y</a:t>
            </a:r>
            <a:r>
              <a:rPr lang="en-US" baseline="-25000" dirty="0" err="1" smtClean="0"/>
              <a:t>SS</a:t>
            </a:r>
            <a:r>
              <a:rPr lang="en-US" dirty="0"/>
              <a:t> = 1/(1+A+B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41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dirty="0"/>
              <a:t> 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Steady State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80707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The steady </a:t>
            </a:r>
            <a:r>
              <a:rPr lang="en-US" dirty="0"/>
              <a:t>state output for the impulse response of a stable </a:t>
            </a:r>
            <a:r>
              <a:rPr lang="en-US" dirty="0" smtClean="0"/>
              <a:t>system </a:t>
            </a:r>
            <a:r>
              <a:rPr lang="en-US" dirty="0"/>
              <a:t>is always zero.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Replacing </a:t>
            </a:r>
            <a:r>
              <a:rPr lang="en-US" dirty="0"/>
              <a:t>the outputs </a:t>
            </a:r>
            <a:r>
              <a:rPr lang="en-US" dirty="0" smtClean="0"/>
              <a:t>y with </a:t>
            </a:r>
            <a:r>
              <a:rPr lang="en-US" dirty="0" err="1"/>
              <a:t>y</a:t>
            </a:r>
            <a:r>
              <a:rPr lang="en-US" baseline="-25000" dirty="0" err="1"/>
              <a:t>SS</a:t>
            </a:r>
            <a:r>
              <a:rPr lang="en-US" dirty="0"/>
              <a:t> and the inputs </a:t>
            </a:r>
            <a:r>
              <a:rPr lang="en-US" dirty="0" smtClean="0"/>
              <a:t>x with </a:t>
            </a:r>
            <a:r>
              <a:rPr lang="en-US" dirty="0"/>
              <a:t>zero </a:t>
            </a:r>
            <a:r>
              <a:rPr lang="en-US" dirty="0" smtClean="0"/>
              <a:t>(0) </a:t>
            </a:r>
            <a:endParaRPr lang="en-US" dirty="0"/>
          </a:p>
          <a:p>
            <a:pPr marL="0" indent="0" algn="just">
              <a:buNone/>
            </a:pPr>
            <a:endParaRPr lang="en-US" b="1" u="sng" dirty="0" smtClean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just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</a:t>
            </a:r>
            <a:r>
              <a:rPr lang="en-US" dirty="0"/>
              <a:t>, the difference equation</a:t>
            </a:r>
          </a:p>
          <a:p>
            <a:pPr marL="0" indent="0" algn="ctr">
              <a:buNone/>
            </a:pPr>
            <a:r>
              <a:rPr lang="en-US" dirty="0" smtClean="0"/>
              <a:t>y[n</a:t>
            </a:r>
            <a:r>
              <a:rPr lang="en-US" dirty="0"/>
              <a:t>] + Ay[n-1] + By[n-2] = x[n]</a:t>
            </a:r>
          </a:p>
          <a:p>
            <a:pPr marL="0" indent="0">
              <a:buNone/>
            </a:pPr>
            <a:r>
              <a:rPr lang="en-US" dirty="0"/>
              <a:t>produces</a:t>
            </a:r>
          </a:p>
          <a:p>
            <a:pPr marL="0" indent="0" algn="ctr">
              <a:buNone/>
            </a:pPr>
            <a:r>
              <a:rPr lang="en-US" dirty="0" err="1" smtClean="0"/>
              <a:t>y</a:t>
            </a:r>
            <a:r>
              <a:rPr lang="en-US" baseline="-25000" dirty="0" err="1" smtClean="0"/>
              <a:t>SS</a:t>
            </a:r>
            <a:r>
              <a:rPr lang="en-US" dirty="0"/>
              <a:t> + </a:t>
            </a:r>
            <a:r>
              <a:rPr lang="en-US" dirty="0" err="1"/>
              <a:t>Ay</a:t>
            </a:r>
            <a:r>
              <a:rPr lang="en-US" baseline="-25000" dirty="0" err="1"/>
              <a:t>SS</a:t>
            </a:r>
            <a:r>
              <a:rPr lang="en-US" dirty="0"/>
              <a:t> + </a:t>
            </a:r>
            <a:r>
              <a:rPr lang="en-US" dirty="0" err="1"/>
              <a:t>By</a:t>
            </a:r>
            <a:r>
              <a:rPr lang="en-US" baseline="-25000" dirty="0" err="1"/>
              <a:t>SS</a:t>
            </a:r>
            <a:r>
              <a:rPr lang="en-US" dirty="0"/>
              <a:t> = 0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which </a:t>
            </a:r>
            <a:r>
              <a:rPr lang="en-US" dirty="0"/>
              <a:t>gives a steady state output </a:t>
            </a:r>
          </a:p>
          <a:p>
            <a:pPr marL="0" indent="0">
              <a:buNone/>
            </a:pPr>
            <a:r>
              <a:rPr lang="en-US" dirty="0" smtClean="0"/>
              <a:t>                                        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SS</a:t>
            </a:r>
            <a:r>
              <a:rPr lang="en-US" dirty="0"/>
              <a:t> = </a:t>
            </a:r>
            <a:r>
              <a:rPr lang="en-US" dirty="0" smtClean="0"/>
              <a:t>0</a:t>
            </a:r>
            <a:endParaRPr lang="en-US" dirty="0"/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1317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dirty="0"/>
              <a:t> 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Steady State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The zeros of a </a:t>
            </a:r>
            <a:r>
              <a:rPr lang="en-US" dirty="0" smtClean="0"/>
              <a:t>system </a:t>
            </a:r>
            <a:r>
              <a:rPr lang="en-US" dirty="0"/>
              <a:t>do not have as great an impact on the </a:t>
            </a:r>
            <a:r>
              <a:rPr lang="en-US" dirty="0" smtClean="0"/>
              <a:t>system’s </a:t>
            </a:r>
            <a:r>
              <a:rPr lang="en-US" dirty="0"/>
              <a:t>behavior as do the poles.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In </a:t>
            </a:r>
            <a:r>
              <a:rPr lang="en-US" dirty="0"/>
              <a:t>fact, when zeros occur far away from the poles, they have a negligible effect.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When </a:t>
            </a:r>
            <a:r>
              <a:rPr lang="en-US" dirty="0"/>
              <a:t>a zero lies close to a pole, however, it effectively cancels the behavior due to the pole.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40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5893"/>
            <a:ext cx="8229600" cy="5001419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Effect of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Zero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osition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esponse</a:t>
            </a:r>
            <a:endParaRPr lang="en-US" b="1" u="sng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08814" y="2194520"/>
            <a:ext cx="8755674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25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5893"/>
            <a:ext cx="8229600" cy="5001419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Effect of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Zero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osition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esponse</a:t>
            </a:r>
            <a:endParaRPr lang="en-US" b="1" u="sng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12501" y="2194520"/>
            <a:ext cx="867997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73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 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5893"/>
            <a:ext cx="8229600" cy="5001419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Effect of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Zero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osition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</a:t>
            </a: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esponse</a:t>
            </a:r>
            <a:endParaRPr lang="en-US" b="1" u="sng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34986" y="2194520"/>
            <a:ext cx="8657494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08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6751"/>
                <a:ext cx="8579296" cy="552472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</a:t>
                </a:r>
                <a:r>
                  <a:rPr lang="en-US" b="1" dirty="0">
                    <a:solidFill>
                      <a:srgbClr val="C00000"/>
                    </a:solidFill>
                  </a:rPr>
                  <a:t>: Determine the z-transform of the following 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signals.</a:t>
                </a:r>
              </a:p>
              <a:p>
                <a:pPr marL="0" indent="0">
                  <a:buNone/>
                </a:pPr>
                <a:endParaRPr lang="en-US" b="1" dirty="0" smtClean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d)  </a:t>
                </a:r>
                <a:r>
                  <a:rPr lang="en-US" dirty="0" smtClean="0"/>
                  <a:t>x[n] = u[n-1]</a:t>
                </a:r>
                <a:endParaRPr lang="en-US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>
                    <a:solidFill>
                      <a:srgbClr val="0070C0"/>
                    </a:solidFill>
                  </a:rPr>
                  <a:t>Solution</a:t>
                </a: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                              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X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fr-FR" dirty="0" smtClean="0"/>
              </a:p>
              <a:p>
                <a:pPr marL="0" indent="0">
                  <a:buNone/>
                </a:pPr>
                <a:r>
                  <a:rPr lang="fr-FR" dirty="0" smtClean="0"/>
                  <a:t>ROC</a:t>
                </a:r>
                <a:r>
                  <a:rPr lang="fr-FR" dirty="0"/>
                  <a:t>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fr-FR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fr-F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fr-FR" dirty="0" smtClean="0"/>
                  <a:t> 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6751"/>
                <a:ext cx="8579296" cy="5524723"/>
              </a:xfrm>
              <a:blipFill rotWithShape="0">
                <a:blip r:embed="rId2"/>
                <a:stretch>
                  <a:fillRect l="-1137" t="-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810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Example-1</a:t>
            </a:r>
            <a:r>
              <a:rPr lang="en-US" b="1" dirty="0">
                <a:solidFill>
                  <a:srgbClr val="C00000"/>
                </a:solidFill>
              </a:rPr>
              <a:t>: Determine the z-transform of the following </a:t>
            </a:r>
            <a:r>
              <a:rPr lang="en-US" b="1" dirty="0" smtClean="0">
                <a:solidFill>
                  <a:srgbClr val="C00000"/>
                </a:solidFill>
              </a:rPr>
              <a:t>signals.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endParaRPr 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</a:p>
          <a:p>
            <a:pPr marL="0" indent="0">
              <a:buNone/>
            </a:pPr>
            <a:endParaRPr lang="en-US" b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/>
              <a:t>          x[n] = </a:t>
            </a:r>
            <a:r>
              <a:rPr lang="el-GR" dirty="0" smtClean="0"/>
              <a:t>δ</a:t>
            </a:r>
            <a:r>
              <a:rPr lang="en-US" dirty="0" smtClean="0"/>
              <a:t>[n] + 2</a:t>
            </a:r>
            <a:r>
              <a:rPr lang="el-GR" dirty="0" smtClean="0"/>
              <a:t>δ</a:t>
            </a:r>
            <a:r>
              <a:rPr lang="en-US" dirty="0" smtClean="0"/>
              <a:t>[n-1] + 5</a:t>
            </a:r>
            <a:r>
              <a:rPr lang="el-GR" dirty="0" smtClean="0"/>
              <a:t>δ</a:t>
            </a:r>
            <a:r>
              <a:rPr lang="en-US" dirty="0" smtClean="0"/>
              <a:t>[n-2] + 7</a:t>
            </a:r>
            <a:r>
              <a:rPr lang="el-GR" dirty="0" smtClean="0"/>
              <a:t>δ</a:t>
            </a:r>
            <a:r>
              <a:rPr lang="en-US" dirty="0" smtClean="0"/>
              <a:t>[n-3] + </a:t>
            </a:r>
            <a:r>
              <a:rPr lang="el-GR" dirty="0"/>
              <a:t>δ</a:t>
            </a:r>
            <a:r>
              <a:rPr lang="en-US" dirty="0" smtClean="0"/>
              <a:t>[n-5]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ROC</a:t>
            </a:r>
            <a:r>
              <a:rPr lang="fr-FR" dirty="0"/>
              <a:t>: </a:t>
            </a:r>
            <a:r>
              <a:rPr lang="fr-FR" dirty="0" err="1"/>
              <a:t>entire</a:t>
            </a:r>
            <a:r>
              <a:rPr lang="fr-FR" dirty="0"/>
              <a:t> 𝑧 plane </a:t>
            </a:r>
            <a:r>
              <a:rPr lang="fr-FR" dirty="0" err="1"/>
              <a:t>except</a:t>
            </a:r>
            <a:r>
              <a:rPr lang="fr-FR" dirty="0"/>
              <a:t> </a:t>
            </a:r>
            <a:r>
              <a:rPr lang="fr-FR" dirty="0" smtClean="0"/>
              <a:t>𝑧 = 0 and z =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115616" y="2204864"/>
            <a:ext cx="3491248" cy="457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lum bright="-20000" contrast="40000"/>
          </a:blip>
          <a:srcRect t="14172"/>
          <a:stretch/>
        </p:blipFill>
        <p:spPr>
          <a:xfrm>
            <a:off x="1421709" y="4647416"/>
            <a:ext cx="5284134" cy="3657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5436096" y="5465444"/>
            <a:ext cx="3325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937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Example-1</a:t>
            </a:r>
            <a:r>
              <a:rPr lang="en-US" b="1" dirty="0">
                <a:solidFill>
                  <a:srgbClr val="C00000"/>
                </a:solidFill>
              </a:rPr>
              <a:t>: Determine the z-transform of the following </a:t>
            </a:r>
            <a:r>
              <a:rPr lang="en-US" b="1" dirty="0" smtClean="0">
                <a:solidFill>
                  <a:srgbClr val="C00000"/>
                </a:solidFill>
              </a:rPr>
              <a:t>signals.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endParaRPr 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</a:p>
          <a:p>
            <a:pPr marL="0" indent="0">
              <a:buNone/>
            </a:pPr>
            <a:endParaRPr lang="en-US" b="1" dirty="0" smtClean="0">
              <a:solidFill>
                <a:srgbClr val="0070C0"/>
              </a:solidFill>
            </a:endParaRPr>
          </a:p>
          <a:p>
            <a:pPr marL="0" indent="0" algn="ctr">
              <a:buNone/>
            </a:pPr>
            <a:r>
              <a:rPr lang="en-US" dirty="0"/>
              <a:t>x[n] = </a:t>
            </a:r>
            <a:r>
              <a:rPr lang="el-GR" dirty="0"/>
              <a:t>δ</a:t>
            </a:r>
            <a:r>
              <a:rPr lang="en-US" dirty="0" smtClean="0"/>
              <a:t>[n+2] </a:t>
            </a:r>
            <a:r>
              <a:rPr lang="en-US" dirty="0"/>
              <a:t>+ 2</a:t>
            </a:r>
            <a:r>
              <a:rPr lang="el-GR" dirty="0"/>
              <a:t>δ</a:t>
            </a:r>
            <a:r>
              <a:rPr lang="en-US" dirty="0" smtClean="0"/>
              <a:t>[n+1</a:t>
            </a:r>
            <a:r>
              <a:rPr lang="en-US" dirty="0"/>
              <a:t>] + 5</a:t>
            </a:r>
            <a:r>
              <a:rPr lang="el-GR" dirty="0"/>
              <a:t>δ</a:t>
            </a:r>
            <a:r>
              <a:rPr lang="en-US" dirty="0" smtClean="0"/>
              <a:t>[n] </a:t>
            </a:r>
            <a:r>
              <a:rPr lang="en-US" dirty="0"/>
              <a:t>+ 7</a:t>
            </a:r>
            <a:r>
              <a:rPr lang="el-GR" dirty="0"/>
              <a:t>δ</a:t>
            </a:r>
            <a:r>
              <a:rPr lang="en-US" dirty="0" smtClean="0"/>
              <a:t>[n-1] </a:t>
            </a:r>
            <a:r>
              <a:rPr lang="en-US" dirty="0"/>
              <a:t>+ </a:t>
            </a:r>
            <a:r>
              <a:rPr lang="el-GR" dirty="0"/>
              <a:t>δ</a:t>
            </a:r>
            <a:r>
              <a:rPr lang="en-US" dirty="0" smtClean="0"/>
              <a:t>[n-3]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fr-FR" dirty="0"/>
              <a:t>ROC: </a:t>
            </a:r>
            <a:r>
              <a:rPr lang="fr-FR" dirty="0" err="1"/>
              <a:t>entire</a:t>
            </a:r>
            <a:r>
              <a:rPr lang="fr-FR" dirty="0"/>
              <a:t> 𝑧 plane </a:t>
            </a:r>
            <a:r>
              <a:rPr lang="fr-FR" dirty="0" err="1"/>
              <a:t>except</a:t>
            </a:r>
            <a:r>
              <a:rPr lang="fr-FR" dirty="0"/>
              <a:t> 𝑧=0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115616" y="2212856"/>
            <a:ext cx="3413667" cy="6400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2149318" y="4719424"/>
            <a:ext cx="4510914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87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Example-1</a:t>
            </a:r>
            <a:r>
              <a:rPr lang="en-US" b="1" dirty="0">
                <a:solidFill>
                  <a:srgbClr val="C00000"/>
                </a:solidFill>
              </a:rPr>
              <a:t>: Determine the z-transform of the following </a:t>
            </a:r>
            <a:r>
              <a:rPr lang="en-US" b="1" dirty="0" smtClean="0">
                <a:solidFill>
                  <a:srgbClr val="C00000"/>
                </a:solidFill>
              </a:rPr>
              <a:t>signals.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</a:t>
            </a: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 </a:t>
            </a:r>
            <a:r>
              <a:rPr lang="en-US" dirty="0" smtClean="0"/>
              <a:t>x[n] = </a:t>
            </a:r>
            <a:r>
              <a:rPr lang="en-US" dirty="0" err="1" smtClean="0"/>
              <a:t>a</a:t>
            </a:r>
            <a:r>
              <a:rPr lang="en-US" baseline="30000" dirty="0" err="1" smtClean="0"/>
              <a:t>n</a:t>
            </a:r>
            <a:r>
              <a:rPr lang="en-US" dirty="0" err="1" smtClean="0"/>
              <a:t>u</a:t>
            </a:r>
            <a:r>
              <a:rPr lang="en-US" dirty="0" smtClean="0"/>
              <a:t>[n]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611560" y="3260640"/>
            <a:ext cx="7316803" cy="326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660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Example-1</a:t>
            </a:r>
            <a:r>
              <a:rPr lang="en-US" b="1" dirty="0">
                <a:solidFill>
                  <a:srgbClr val="C00000"/>
                </a:solidFill>
              </a:rPr>
              <a:t>: Determine the z-transform of the following </a:t>
            </a:r>
            <a:r>
              <a:rPr lang="en-US" b="1" dirty="0" smtClean="0">
                <a:solidFill>
                  <a:srgbClr val="C00000"/>
                </a:solidFill>
              </a:rPr>
              <a:t>signals.</a:t>
            </a:r>
          </a:p>
          <a:p>
            <a:pPr marL="0" indent="0">
              <a:buNone/>
            </a:pPr>
            <a:endParaRPr lang="en-US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h)  </a:t>
            </a:r>
            <a:r>
              <a:rPr lang="en-US" dirty="0" smtClean="0"/>
              <a:t>x[n] = (-0.5)</a:t>
            </a:r>
            <a:r>
              <a:rPr lang="en-US" baseline="30000" dirty="0" smtClean="0"/>
              <a:t>n</a:t>
            </a:r>
            <a:r>
              <a:rPr lang="en-US" dirty="0" smtClean="0"/>
              <a:t>u[n]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3059832" y="3921616"/>
            <a:ext cx="1934936" cy="7315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781828" y="5145752"/>
            <a:ext cx="7030532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44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Example-2: Find the z transform of the signal x[n] depicted in the figure.</a:t>
                </a:r>
              </a:p>
              <a:p>
                <a:pPr marL="0" indent="0">
                  <a:buNone/>
                </a:pPr>
                <a:endParaRPr lang="en-US" dirty="0" smtClean="0">
                  <a:solidFill>
                    <a:srgbClr val="0070C0"/>
                  </a:solidFill>
                </a:endParaRPr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</a:t>
                </a:r>
                <a:endParaRPr lang="en-US" b="1" dirty="0">
                  <a:solidFill>
                    <a:srgbClr val="0070C0"/>
                  </a:solidFill>
                </a:endParaRPr>
              </a:p>
              <a:p>
                <a:pPr marL="0" indent="0">
                  <a:buNone/>
                </a:pPr>
                <a:r>
                  <a:rPr lang="en-US" dirty="0" smtClean="0"/>
                  <a:t>The signal x[n] is described as: </a:t>
                </a:r>
              </a:p>
              <a:p>
                <a:pPr marL="0" indent="0">
                  <a:buNone/>
                </a:pPr>
                <a:r>
                  <a:rPr lang="en-US" dirty="0"/>
                  <a:t>x</a:t>
                </a:r>
                <a:r>
                  <a:rPr lang="en-US" dirty="0" smtClean="0"/>
                  <a:t>[n] = 2</a:t>
                </a:r>
                <a:r>
                  <a:rPr lang="el-GR" dirty="0" smtClean="0"/>
                  <a:t>δ</a:t>
                </a:r>
                <a:r>
                  <a:rPr lang="en-US" dirty="0" smtClean="0"/>
                  <a:t>[n] + </a:t>
                </a:r>
                <a:r>
                  <a:rPr lang="el-GR" dirty="0" smtClean="0"/>
                  <a:t>δ</a:t>
                </a:r>
                <a:r>
                  <a:rPr lang="en-US" dirty="0" smtClean="0"/>
                  <a:t>[n-1] + 0.5</a:t>
                </a:r>
                <a:r>
                  <a:rPr lang="el-GR" dirty="0" smtClean="0"/>
                  <a:t>δ</a:t>
                </a:r>
                <a:r>
                  <a:rPr lang="en-US" dirty="0" smtClean="0"/>
                  <a:t>[n-2]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The z transform of the signal is 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sSup>
                          <m:sSupPr>
                            <m:ctrlPr>
                              <a:rPr lang="en-US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 smtClean="0"/>
                  <a:t>     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[2]</m:t>
                    </m:r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endParaRPr lang="en-US" dirty="0" smtClean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=2+</m:t>
                    </m:r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+0.5</m:t>
                    </m:r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11" t="-1019" r="-1111" b="-21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5076056" y="2178536"/>
            <a:ext cx="3666037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9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Linearity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763688" y="2344811"/>
            <a:ext cx="5449678" cy="3657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563742" y="3429000"/>
            <a:ext cx="5888578" cy="3657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899592" y="4287376"/>
            <a:ext cx="5736500" cy="365760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563742" y="3140968"/>
            <a:ext cx="6032594" cy="936104"/>
          </a:xfrm>
          <a:prstGeom prst="round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71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Linearity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19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67544" y="2060848"/>
            <a:ext cx="78724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Example-3: Find </a:t>
            </a:r>
            <a:r>
              <a:rPr lang="en-US" sz="2400" b="1" dirty="0">
                <a:solidFill>
                  <a:srgbClr val="C00000"/>
                </a:solidFill>
              </a:rPr>
              <a:t>the z-transform of the sequence defined by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483768" y="2636912"/>
            <a:ext cx="3657500" cy="4572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11560" y="3203684"/>
            <a:ext cx="6174432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Solution</a:t>
            </a:r>
          </a:p>
          <a:p>
            <a:endParaRPr lang="en-US" dirty="0" smtClean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r>
              <a:rPr lang="en-US" sz="2000" b="1" dirty="0" smtClean="0">
                <a:solidFill>
                  <a:srgbClr val="000000"/>
                </a:solidFill>
              </a:rPr>
              <a:t>Applying </a:t>
            </a:r>
            <a:r>
              <a:rPr lang="en-US" sz="2000" b="1" dirty="0">
                <a:solidFill>
                  <a:srgbClr val="000000"/>
                </a:solidFill>
              </a:rPr>
              <a:t>the linearity of the z-transform, we have </a:t>
            </a:r>
            <a:endParaRPr lang="en-US" sz="20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574143" y="4529688"/>
            <a:ext cx="5394810" cy="4114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lum bright="-20000" contrast="40000"/>
          </a:blip>
          <a:srcRect r="39952"/>
          <a:stretch/>
        </p:blipFill>
        <p:spPr>
          <a:xfrm>
            <a:off x="2261781" y="5270336"/>
            <a:ext cx="3462347" cy="7315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58740"/>
          <a:stretch/>
        </p:blipFill>
        <p:spPr>
          <a:xfrm>
            <a:off x="2264406" y="6093296"/>
            <a:ext cx="2379602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60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Z </a:t>
            </a:r>
            <a:r>
              <a:rPr lang="en-US" sz="2800" dirty="0" smtClean="0"/>
              <a:t>Transform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Properties of </a:t>
            </a:r>
            <a:r>
              <a:rPr lang="en-US" sz="2800" dirty="0" smtClean="0"/>
              <a:t>z-transform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Transfer Function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Transfer Function &amp; Difference Equation</a:t>
            </a:r>
            <a:endParaRPr lang="en-US" sz="2800" dirty="0" smtClean="0"/>
          </a:p>
          <a:p>
            <a:pPr>
              <a:lnSpc>
                <a:spcPct val="90000"/>
              </a:lnSpc>
            </a:pPr>
            <a:r>
              <a:rPr lang="en-US" sz="2800" dirty="0"/>
              <a:t>Transfer Function &amp; Impulse </a:t>
            </a:r>
            <a:r>
              <a:rPr lang="en-US" sz="2800" dirty="0" smtClean="0"/>
              <a:t>Response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Inverse Z </a:t>
            </a:r>
            <a:r>
              <a:rPr lang="en-US" sz="2800" dirty="0" smtClean="0"/>
              <a:t>Transform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Transfer Function &amp; System </a:t>
            </a:r>
            <a:r>
              <a:rPr lang="en-US" sz="2800" dirty="0" smtClean="0"/>
              <a:t>Stability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Difference Equation &amp; System </a:t>
            </a:r>
            <a:r>
              <a:rPr lang="en-US" sz="2800" dirty="0" smtClean="0"/>
              <a:t>Stability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Impulse &amp; Step </a:t>
            </a:r>
            <a:r>
              <a:rPr lang="en-US" sz="2800" dirty="0" smtClean="0"/>
              <a:t>Responses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Steady State Output</a:t>
            </a:r>
            <a:endParaRPr lang="en-US" altLang="en-US" sz="2800" dirty="0" smtClean="0"/>
          </a:p>
          <a:p>
            <a:pPr>
              <a:lnSpc>
                <a:spcPct val="90000"/>
              </a:lnSpc>
              <a:buNone/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65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Linearity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20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67544" y="2060848"/>
            <a:ext cx="78724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Example-4: Find </a:t>
            </a:r>
            <a:r>
              <a:rPr lang="en-US" sz="2400" b="1" dirty="0">
                <a:solidFill>
                  <a:srgbClr val="C00000"/>
                </a:solidFill>
              </a:rPr>
              <a:t>the z-transform of the sequence defined by </a:t>
            </a:r>
          </a:p>
        </p:txBody>
      </p:sp>
      <p:sp>
        <p:nvSpPr>
          <p:cNvPr id="10" name="Rectangle 9"/>
          <p:cNvSpPr/>
          <p:nvPr/>
        </p:nvSpPr>
        <p:spPr>
          <a:xfrm>
            <a:off x="611560" y="3068960"/>
            <a:ext cx="6174432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Solution</a:t>
            </a:r>
          </a:p>
          <a:p>
            <a:endParaRPr lang="en-US" dirty="0" smtClean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r>
              <a:rPr lang="en-US" sz="2000" b="1" dirty="0" smtClean="0">
                <a:solidFill>
                  <a:srgbClr val="000000"/>
                </a:solidFill>
              </a:rPr>
              <a:t>Applying </a:t>
            </a:r>
            <a:r>
              <a:rPr lang="en-US" sz="2000" b="1" dirty="0">
                <a:solidFill>
                  <a:srgbClr val="000000"/>
                </a:solidFill>
              </a:rPr>
              <a:t>the linearity of the z-transform, we have </a:t>
            </a:r>
            <a:endParaRPr lang="en-US" sz="20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430042" y="2564904"/>
            <a:ext cx="3870150" cy="457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683568" y="4149080"/>
            <a:ext cx="5560896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lum bright="-20000" contrast="40000"/>
          </a:blip>
          <a:srcRect r="38057"/>
          <a:stretch/>
        </p:blipFill>
        <p:spPr>
          <a:xfrm>
            <a:off x="2267744" y="5301208"/>
            <a:ext cx="360040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61969"/>
          <a:stretch/>
        </p:blipFill>
        <p:spPr>
          <a:xfrm>
            <a:off x="2915816" y="6101233"/>
            <a:ext cx="2209592" cy="64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36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Linearity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67544" y="2060848"/>
            <a:ext cx="79701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Example-5: Find </a:t>
            </a:r>
            <a:r>
              <a:rPr lang="en-US" sz="2400" b="1" dirty="0">
                <a:solidFill>
                  <a:srgbClr val="C00000"/>
                </a:solidFill>
              </a:rPr>
              <a:t>the z-transform of the </a:t>
            </a:r>
            <a:r>
              <a:rPr lang="en-US" sz="2400" b="1" dirty="0" smtClean="0">
                <a:solidFill>
                  <a:srgbClr val="C00000"/>
                </a:solidFill>
              </a:rPr>
              <a:t>signal x[n] </a:t>
            </a:r>
            <a:r>
              <a:rPr lang="en-US" sz="2400" b="1" dirty="0">
                <a:solidFill>
                  <a:srgbClr val="C00000"/>
                </a:solidFill>
              </a:rPr>
              <a:t>defined by </a:t>
            </a:r>
          </a:p>
        </p:txBody>
      </p:sp>
      <p:sp>
        <p:nvSpPr>
          <p:cNvPr id="10" name="Rectangle 9"/>
          <p:cNvSpPr/>
          <p:nvPr/>
        </p:nvSpPr>
        <p:spPr>
          <a:xfrm>
            <a:off x="611560" y="2852936"/>
            <a:ext cx="617443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Solution</a:t>
            </a:r>
          </a:p>
          <a:p>
            <a:endParaRPr lang="en-US" dirty="0" smtClean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endParaRPr lang="en-US" dirty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endParaRPr lang="en-US" dirty="0" smtClean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endParaRPr lang="en-US" dirty="0" smtClean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endParaRPr lang="en-US" dirty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Tw Cen MT" panose="020B0602020104020603" pitchFamily="34" charset="0"/>
              </a:rPr>
              <a:t>Applying </a:t>
            </a:r>
            <a:r>
              <a:rPr lang="en-US" b="1" dirty="0">
                <a:solidFill>
                  <a:srgbClr val="000000"/>
                </a:solidFill>
                <a:latin typeface="Tw Cen MT" panose="020B0602020104020603" pitchFamily="34" charset="0"/>
              </a:rPr>
              <a:t>the linearity of the z-transform, we have </a:t>
            </a:r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843808" y="2539752"/>
            <a:ext cx="2887500" cy="457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600736" y="3284984"/>
            <a:ext cx="5779576" cy="10972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1863411" y="5157192"/>
            <a:ext cx="4940837" cy="6400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2432087" y="6081856"/>
            <a:ext cx="3303548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74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95933"/>
            <a:ext cx="8229600" cy="512554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Shifting/Shift Theorem</a:t>
            </a:r>
          </a:p>
          <a:p>
            <a:endParaRPr lang="en-US" dirty="0" smtClean="0"/>
          </a:p>
          <a:p>
            <a:pPr algn="just"/>
            <a:r>
              <a:rPr lang="en-US" dirty="0" smtClean="0"/>
              <a:t>A </a:t>
            </a:r>
            <a:r>
              <a:rPr lang="en-US" dirty="0"/>
              <a:t>one-sample delay in the time domain appears in the z domain as a z</a:t>
            </a:r>
            <a:r>
              <a:rPr lang="en-US" baseline="30000" dirty="0"/>
              <a:t>-1</a:t>
            </a:r>
            <a:r>
              <a:rPr lang="en-US" dirty="0"/>
              <a:t> factor. That is</a:t>
            </a:r>
            <a:r>
              <a:rPr lang="en-US" dirty="0" smtClean="0"/>
              <a:t>,</a:t>
            </a:r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dirty="0"/>
              <a:t>Z{x[n-1]} = z</a:t>
            </a:r>
            <a:r>
              <a:rPr lang="en-US" baseline="30000" dirty="0"/>
              <a:t>-1</a:t>
            </a:r>
            <a:r>
              <a:rPr lang="en-US" dirty="0"/>
              <a:t>X(z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More </a:t>
            </a:r>
            <a:r>
              <a:rPr lang="en-US" dirty="0"/>
              <a:t>generally</a:t>
            </a:r>
            <a:r>
              <a:rPr lang="en-US" dirty="0" smtClean="0"/>
              <a:t>,</a:t>
            </a:r>
          </a:p>
          <a:p>
            <a:pPr marL="0" indent="0" algn="ctr">
              <a:buNone/>
            </a:pPr>
            <a:r>
              <a:rPr lang="en-US" dirty="0"/>
              <a:t>Z{x[n-k]} = z</a:t>
            </a:r>
            <a:r>
              <a:rPr lang="en-US" baseline="30000" dirty="0"/>
              <a:t>-</a:t>
            </a:r>
            <a:r>
              <a:rPr lang="en-US" baseline="30000" dirty="0" err="1"/>
              <a:t>k</a:t>
            </a:r>
            <a:r>
              <a:rPr lang="en-US" dirty="0" err="1"/>
              <a:t>X</a:t>
            </a:r>
            <a:r>
              <a:rPr lang="en-US" dirty="0"/>
              <a:t>(z)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22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3048279" y="3465110"/>
            <a:ext cx="3251913" cy="1476058"/>
            <a:chOff x="2946043" y="3105070"/>
            <a:chExt cx="3251913" cy="147605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lum bright="-20000" contrast="40000"/>
            </a:blip>
            <a:stretch>
              <a:fillRect/>
            </a:stretch>
          </p:blipFill>
          <p:spPr>
            <a:xfrm>
              <a:off x="2946043" y="3105070"/>
              <a:ext cx="3251913" cy="64785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lum bright="-20000" contrast="40000"/>
            </a:blip>
            <a:stretch>
              <a:fillRect/>
            </a:stretch>
          </p:blipFill>
          <p:spPr>
            <a:xfrm>
              <a:off x="2984689" y="3920565"/>
              <a:ext cx="3099479" cy="660563"/>
            </a:xfrm>
            <a:prstGeom prst="rect">
              <a:avLst/>
            </a:prstGeom>
          </p:spPr>
        </p:pic>
      </p:grpSp>
      <p:sp>
        <p:nvSpPr>
          <p:cNvPr id="8" name="Rounded Rectangle 7"/>
          <p:cNvSpPr/>
          <p:nvPr/>
        </p:nvSpPr>
        <p:spPr>
          <a:xfrm>
            <a:off x="3347864" y="5805264"/>
            <a:ext cx="2520280" cy="720080"/>
          </a:xfrm>
          <a:prstGeom prst="round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2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95933"/>
            <a:ext cx="8229600" cy="51255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Shifting/Shift Theorem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503520" y="2363688"/>
            <a:ext cx="8172936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46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51255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Shifting/Shift Theorem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500869" y="2410544"/>
            <a:ext cx="7782685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7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1255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Reversal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3301721" y="2420888"/>
            <a:ext cx="2540557" cy="4192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3419872" y="3136899"/>
            <a:ext cx="2184879" cy="5081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563354" y="4375368"/>
            <a:ext cx="8329126" cy="164592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2699792" y="2132856"/>
            <a:ext cx="3672408" cy="1728192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87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1255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</a:t>
            </a: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Reversal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26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00366" y="2020778"/>
            <a:ext cx="73922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Example-7: Find </a:t>
            </a:r>
            <a:r>
              <a:rPr lang="en-US" sz="2400" b="1" dirty="0">
                <a:solidFill>
                  <a:srgbClr val="C00000"/>
                </a:solidFill>
              </a:rPr>
              <a:t>the z-transform of the </a:t>
            </a:r>
            <a:r>
              <a:rPr lang="en-US" sz="2400" b="1" dirty="0" smtClean="0">
                <a:solidFill>
                  <a:srgbClr val="C00000"/>
                </a:solidFill>
              </a:rPr>
              <a:t>signal x[n] = u[-n]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11560" y="2852936"/>
            <a:ext cx="756084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Solution</a:t>
            </a:r>
          </a:p>
          <a:p>
            <a:endParaRPr lang="en-US" dirty="0" smtClean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endParaRPr lang="en-US" dirty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endParaRPr lang="en-US" dirty="0" smtClean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endParaRPr lang="en-US" dirty="0" smtClean="0">
              <a:solidFill>
                <a:srgbClr val="000000"/>
              </a:solidFill>
              <a:latin typeface="Tw Cen MT" panose="020B0602020104020603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</a:rPr>
              <a:t>Applying the time reversal theorem of the z-transform, we have </a:t>
            </a:r>
            <a:endParaRPr lang="en-US" sz="20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771800" y="3312408"/>
            <a:ext cx="2359088" cy="5486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2783258" y="5021881"/>
            <a:ext cx="2148782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4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1255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27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00366" y="2020778"/>
            <a:ext cx="82201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7030A0"/>
                </a:solidFill>
              </a:rPr>
              <a:t>Convolution in time domain is equal to the multiplication in frequency domain and vice versa.</a:t>
            </a:r>
            <a:endParaRPr lang="en-US" sz="2400" b="1" dirty="0">
              <a:solidFill>
                <a:srgbClr val="7030A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830255" y="4411960"/>
            <a:ext cx="3469937" cy="4572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627784" y="4149080"/>
            <a:ext cx="3888432" cy="1008112"/>
          </a:xfrm>
          <a:prstGeom prst="round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683568" y="3207256"/>
            <a:ext cx="4551553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06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1255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23528" y="198884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Proof: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331640" y="2276872"/>
            <a:ext cx="5698003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2868619" y="3573016"/>
            <a:ext cx="4151653" cy="10058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2987824" y="4941168"/>
            <a:ext cx="2911074" cy="10972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2936881" y="6375608"/>
            <a:ext cx="1635119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8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1255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1520" y="1700808"/>
            <a:ext cx="83632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Example-8: </a:t>
            </a:r>
            <a:r>
              <a:rPr lang="en-US" sz="2400" b="1" dirty="0">
                <a:solidFill>
                  <a:srgbClr val="C00000"/>
                </a:solidFill>
              </a:rPr>
              <a:t>Consider </a:t>
            </a:r>
            <a:r>
              <a:rPr lang="en-US" sz="2400" b="1" dirty="0" smtClean="0">
                <a:solidFill>
                  <a:srgbClr val="C00000"/>
                </a:solidFill>
              </a:rPr>
              <a:t>the two sequences</a:t>
            </a:r>
          </a:p>
          <a:p>
            <a:endParaRPr lang="en-US" sz="2400" b="1" dirty="0">
              <a:solidFill>
                <a:srgbClr val="C00000"/>
              </a:solidFill>
            </a:endParaRPr>
          </a:p>
          <a:p>
            <a:endParaRPr lang="en-US" sz="2400" b="1" dirty="0" smtClean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</a:rPr>
              <a:t>Find </a:t>
            </a:r>
            <a:r>
              <a:rPr lang="en-US" sz="2400" b="1" dirty="0" smtClean="0">
                <a:solidFill>
                  <a:srgbClr val="C00000"/>
                </a:solidFill>
              </a:rPr>
              <a:t>the Z </a:t>
            </a:r>
            <a:r>
              <a:rPr lang="en-US" sz="2400" b="1" dirty="0">
                <a:solidFill>
                  <a:srgbClr val="C00000"/>
                </a:solidFill>
              </a:rPr>
              <a:t>transform of convolution </a:t>
            </a:r>
            <a:endParaRPr lang="en-US" sz="2400" b="1" dirty="0" smtClean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C00000"/>
              </a:solidFill>
            </a:endParaRPr>
          </a:p>
          <a:p>
            <a:endParaRPr lang="en-US" sz="2400" b="1" dirty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C00000"/>
                </a:solidFill>
              </a:rPr>
              <a:t>Determine </a:t>
            </a:r>
            <a:r>
              <a:rPr lang="en-US" sz="2400" b="1" dirty="0">
                <a:solidFill>
                  <a:srgbClr val="C00000"/>
                </a:solidFill>
              </a:rPr>
              <a:t>the convolution sum using the </a:t>
            </a:r>
            <a:r>
              <a:rPr lang="en-US" sz="2400" b="1" dirty="0" smtClean="0">
                <a:solidFill>
                  <a:srgbClr val="C00000"/>
                </a:solidFill>
              </a:rPr>
              <a:t>z-transform.</a:t>
            </a:r>
          </a:p>
          <a:p>
            <a:r>
              <a:rPr lang="en-US" sz="2400" b="1" dirty="0" smtClean="0">
                <a:solidFill>
                  <a:srgbClr val="0070C0"/>
                </a:solidFill>
              </a:rPr>
              <a:t>Solution</a:t>
            </a:r>
            <a:r>
              <a:rPr lang="en-US" sz="2400" b="1" dirty="0" smtClean="0">
                <a:solidFill>
                  <a:srgbClr val="C00000"/>
                </a:solidFill>
              </a:rPr>
              <a:t> </a:t>
            </a:r>
            <a:endParaRPr lang="en-US" sz="2400" b="1" dirty="0">
              <a:solidFill>
                <a:srgbClr val="C00000"/>
              </a:solidFill>
            </a:endParaRPr>
          </a:p>
          <a:p>
            <a:endParaRPr lang="en-US" sz="2400" b="1" dirty="0">
              <a:solidFill>
                <a:srgbClr val="C00000"/>
              </a:solidFill>
            </a:endParaRPr>
          </a:p>
          <a:p>
            <a:endParaRPr lang="en-US" sz="2400" b="1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-20000" contrast="40000"/>
          </a:blip>
          <a:srcRect t="19022"/>
          <a:stretch/>
        </p:blipFill>
        <p:spPr>
          <a:xfrm>
            <a:off x="539552" y="2348880"/>
            <a:ext cx="3709213" cy="3600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4874038" y="2348880"/>
            <a:ext cx="3632275" cy="36576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557920" y="4840560"/>
            <a:ext cx="7705136" cy="1828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2869827" y="3187824"/>
            <a:ext cx="2917294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56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The z transform is an important digital signal processing tool for describing </a:t>
            </a:r>
            <a:r>
              <a:rPr lang="en-US" dirty="0"/>
              <a:t>and analyzing digital systems.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It </a:t>
            </a:r>
            <a:r>
              <a:rPr lang="en-US" dirty="0"/>
              <a:t>also supports the techniques for digital filter design and frequency analysis of digital signals. 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It </a:t>
            </a:r>
            <a:r>
              <a:rPr lang="en-US" dirty="0"/>
              <a:t>takes a signal from the time domain to a frequency domain called the z domain. 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76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1255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1520" y="1700808"/>
            <a:ext cx="83632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solidFill>
                  <a:srgbClr val="C00000"/>
                </a:solidFill>
              </a:rPr>
              <a:t>Example-9: </a:t>
            </a:r>
            <a:r>
              <a:rPr lang="en-US" sz="2400" b="1" dirty="0">
                <a:solidFill>
                  <a:srgbClr val="C00000"/>
                </a:solidFill>
              </a:rPr>
              <a:t>Compute the convolution of the following signals using z transform</a:t>
            </a:r>
          </a:p>
          <a:p>
            <a:endParaRPr lang="en-US" sz="2400" b="1" dirty="0" smtClean="0">
              <a:solidFill>
                <a:srgbClr val="C00000"/>
              </a:solidFill>
            </a:endParaRPr>
          </a:p>
          <a:p>
            <a:endParaRPr lang="en-US" sz="2400" b="1" dirty="0">
              <a:solidFill>
                <a:srgbClr val="C00000"/>
              </a:solidFill>
            </a:endParaRPr>
          </a:p>
          <a:p>
            <a:endParaRPr lang="en-US" sz="2400" b="1" dirty="0" smtClean="0">
              <a:solidFill>
                <a:srgbClr val="C00000"/>
              </a:solidFill>
            </a:endParaRPr>
          </a:p>
          <a:p>
            <a:endParaRPr lang="en-US" sz="2400" b="1" dirty="0" smtClean="0">
              <a:solidFill>
                <a:srgbClr val="0070C0"/>
              </a:solidFill>
            </a:endParaRPr>
          </a:p>
          <a:p>
            <a:r>
              <a:rPr lang="en-US" sz="2400" b="1" dirty="0" smtClean="0">
                <a:solidFill>
                  <a:srgbClr val="0070C0"/>
                </a:solidFill>
              </a:rPr>
              <a:t>Solution</a:t>
            </a:r>
            <a:r>
              <a:rPr lang="en-US" sz="2400" b="1" dirty="0" smtClean="0">
                <a:solidFill>
                  <a:srgbClr val="C00000"/>
                </a:solidFill>
              </a:rPr>
              <a:t> </a:t>
            </a:r>
            <a:endParaRPr lang="en-US" sz="2400" b="1" dirty="0">
              <a:solidFill>
                <a:srgbClr val="C00000"/>
              </a:solidFill>
            </a:endParaRPr>
          </a:p>
          <a:p>
            <a:endParaRPr lang="en-US" sz="2400" b="1" dirty="0">
              <a:solidFill>
                <a:srgbClr val="C00000"/>
              </a:solidFill>
            </a:endParaRPr>
          </a:p>
          <a:p>
            <a:endParaRPr lang="en-US" sz="2400" b="1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653312" y="2899792"/>
            <a:ext cx="3558648" cy="457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4788024" y="2691760"/>
            <a:ext cx="3840376" cy="10972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1346566" y="4653703"/>
            <a:ext cx="6249770" cy="172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92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Properties of z-transform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31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9213" y="1124744"/>
            <a:ext cx="8675275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20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712968" cy="792088"/>
          </a:xfrm>
        </p:spPr>
        <p:txBody>
          <a:bodyPr>
            <a:no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Difference Equation Diagram using z</a:t>
            </a:r>
            <a:r>
              <a:rPr lang="en-US" sz="28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–1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shifting property of the z transform suggests a notation change for difference equation diagram.</a:t>
            </a:r>
          </a:p>
          <a:p>
            <a:endParaRPr lang="en-US" dirty="0" smtClean="0"/>
          </a:p>
          <a:p>
            <a:r>
              <a:rPr lang="en-US" dirty="0" smtClean="0"/>
              <a:t>The delay blocks can be replaced by z</a:t>
            </a:r>
            <a:r>
              <a:rPr lang="en-US" baseline="30000" dirty="0" smtClean="0"/>
              <a:t>-1</a:t>
            </a:r>
            <a:r>
              <a:rPr lang="en-US" dirty="0" smtClean="0"/>
              <a:t> bocks.</a:t>
            </a:r>
          </a:p>
          <a:p>
            <a:endParaRPr lang="en-US" dirty="0" smtClean="0"/>
          </a:p>
          <a:p>
            <a:r>
              <a:rPr lang="en-US" dirty="0" smtClean="0"/>
              <a:t>This convention mixes the time and z domain notations.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91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88640"/>
            <a:ext cx="8640960" cy="792088"/>
          </a:xfrm>
        </p:spPr>
        <p:txBody>
          <a:bodyPr>
            <a:no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Difference Equation Diagram using z</a:t>
            </a:r>
            <a:r>
              <a:rPr lang="en-US" sz="28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–1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general form of the </a:t>
            </a:r>
            <a:r>
              <a:rPr lang="en-US" b="1" i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non-recursive</a:t>
            </a:r>
            <a:r>
              <a:rPr lang="en-US" dirty="0" smtClean="0"/>
              <a:t> </a:t>
            </a:r>
            <a:r>
              <a:rPr lang="en-US" dirty="0"/>
              <a:t>difference equation </a:t>
            </a:r>
            <a:r>
              <a:rPr lang="en-US" dirty="0" smtClean="0"/>
              <a:t>is</a:t>
            </a:r>
          </a:p>
          <a:p>
            <a:pPr marL="0" lvl="0" indent="0" algn="ctr">
              <a:buNone/>
            </a:pPr>
            <a:r>
              <a:rPr lang="en-US" b="1" dirty="0" smtClean="0">
                <a:solidFill>
                  <a:srgbClr val="0070C0"/>
                </a:solidFill>
              </a:rPr>
              <a:t>y[n</a:t>
            </a:r>
            <a:r>
              <a:rPr lang="en-US" b="1" dirty="0">
                <a:solidFill>
                  <a:srgbClr val="0070C0"/>
                </a:solidFill>
              </a:rPr>
              <a:t>] = b</a:t>
            </a:r>
            <a:r>
              <a:rPr lang="en-US" b="1" baseline="-25000" dirty="0">
                <a:solidFill>
                  <a:srgbClr val="0070C0"/>
                </a:solidFill>
              </a:rPr>
              <a:t>0</a:t>
            </a:r>
            <a:r>
              <a:rPr lang="en-US" b="1" dirty="0">
                <a:solidFill>
                  <a:srgbClr val="0070C0"/>
                </a:solidFill>
              </a:rPr>
              <a:t>x[n] + b</a:t>
            </a:r>
            <a:r>
              <a:rPr lang="en-US" b="1" baseline="-25000" dirty="0">
                <a:solidFill>
                  <a:srgbClr val="0070C0"/>
                </a:solidFill>
              </a:rPr>
              <a:t>1</a:t>
            </a:r>
            <a:r>
              <a:rPr lang="en-US" b="1" dirty="0">
                <a:solidFill>
                  <a:srgbClr val="0070C0"/>
                </a:solidFill>
              </a:rPr>
              <a:t>x[n-1] + b</a:t>
            </a:r>
            <a:r>
              <a:rPr lang="en-US" b="1" baseline="-25000" dirty="0">
                <a:solidFill>
                  <a:srgbClr val="0070C0"/>
                </a:solidFill>
              </a:rPr>
              <a:t>2</a:t>
            </a:r>
            <a:r>
              <a:rPr lang="en-US" b="1" dirty="0">
                <a:solidFill>
                  <a:srgbClr val="0070C0"/>
                </a:solidFill>
              </a:rPr>
              <a:t>x[n-2] + … + </a:t>
            </a:r>
            <a:r>
              <a:rPr lang="en-US" b="1" dirty="0" err="1">
                <a:solidFill>
                  <a:srgbClr val="0070C0"/>
                </a:solidFill>
              </a:rPr>
              <a:t>b</a:t>
            </a:r>
            <a:r>
              <a:rPr lang="en-US" b="1" baseline="-25000" dirty="0" err="1">
                <a:solidFill>
                  <a:srgbClr val="0070C0"/>
                </a:solidFill>
              </a:rPr>
              <a:t>M</a:t>
            </a:r>
            <a:r>
              <a:rPr lang="en-US" b="1" dirty="0" err="1">
                <a:solidFill>
                  <a:srgbClr val="0070C0"/>
                </a:solidFill>
              </a:rPr>
              <a:t>x</a:t>
            </a:r>
            <a:r>
              <a:rPr lang="en-US" b="1" dirty="0">
                <a:solidFill>
                  <a:srgbClr val="0070C0"/>
                </a:solidFill>
              </a:rPr>
              <a:t>[n-M]</a:t>
            </a:r>
          </a:p>
          <a:p>
            <a:r>
              <a:rPr lang="en-US" dirty="0"/>
              <a:t>Re-expressing the </a:t>
            </a:r>
            <a:r>
              <a:rPr lang="en-US" dirty="0" smtClean="0"/>
              <a:t>non-recursive </a:t>
            </a:r>
            <a:r>
              <a:rPr lang="en-US" dirty="0"/>
              <a:t>difference equation </a:t>
            </a:r>
            <a:r>
              <a:rPr lang="en-US" dirty="0" smtClean="0"/>
              <a:t>diagram using the z</a:t>
            </a:r>
            <a:r>
              <a:rPr lang="en-US" baseline="30000" dirty="0" smtClean="0"/>
              <a:t>-1</a:t>
            </a:r>
            <a:r>
              <a:rPr lang="en-US" dirty="0" smtClean="0"/>
              <a:t> notation.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3731666" y="3083768"/>
            <a:ext cx="5376838" cy="3657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35496" y="3155776"/>
            <a:ext cx="4032902" cy="36576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3131840" y="4912568"/>
            <a:ext cx="1080120" cy="316632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41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6000" dirty="0" smtClean="0">
                <a:solidFill>
                  <a:srgbClr val="A51A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</a:t>
            </a:r>
            <a:endParaRPr lang="en-US" sz="6000" dirty="0">
              <a:solidFill>
                <a:srgbClr val="A51A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236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0768"/>
                <a:ext cx="8229600" cy="5256584"/>
              </a:xfrm>
            </p:spPr>
            <p:txBody>
              <a:bodyPr/>
              <a:lstStyle/>
              <a:p>
                <a:pPr algn="just"/>
                <a:r>
                  <a:rPr lang="en-US" dirty="0" smtClean="0"/>
                  <a:t>In the z domain, the transfer function of a filter can be defined. </a:t>
                </a:r>
              </a:p>
              <a:p>
                <a:pPr algn="just"/>
                <a:r>
                  <a:rPr lang="en-US" dirty="0" smtClean="0"/>
                  <a:t>The </a:t>
                </a:r>
                <a:r>
                  <a:rPr lang="en-US" dirty="0"/>
                  <a:t>transfer function is the ratio of the output to the input in the z domain</a:t>
                </a:r>
                <a:r>
                  <a:rPr lang="en-US" dirty="0" smtClean="0"/>
                  <a:t>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In </a:t>
                </a:r>
                <a:r>
                  <a:rPr lang="en-US" dirty="0"/>
                  <a:t>this equation </a:t>
                </a: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	Y(z</a:t>
                </a:r>
                <a:r>
                  <a:rPr lang="en-US" dirty="0"/>
                  <a:t>) is the z transform of the </a:t>
                </a:r>
                <a:r>
                  <a:rPr lang="en-US" dirty="0" smtClean="0"/>
                  <a:t>output y[n]</a:t>
                </a:r>
              </a:p>
              <a:p>
                <a:pPr marL="0" indent="0">
                  <a:buNone/>
                </a:pPr>
                <a:r>
                  <a:rPr lang="en-US" dirty="0" smtClean="0"/>
                  <a:t>	X(z</a:t>
                </a:r>
                <a:r>
                  <a:rPr lang="en-US" dirty="0"/>
                  <a:t>) is the z transform of the </a:t>
                </a:r>
                <a:r>
                  <a:rPr lang="en-US" dirty="0" smtClean="0"/>
                  <a:t>input x[n]</a:t>
                </a:r>
              </a:p>
              <a:p>
                <a:pPr marL="0" indent="0">
                  <a:buNone/>
                </a:pPr>
                <a:r>
                  <a:rPr lang="en-US" dirty="0" smtClean="0"/>
                  <a:t>	H(z</a:t>
                </a:r>
                <a:r>
                  <a:rPr lang="en-US" dirty="0"/>
                  <a:t>) is the transfer function of the </a:t>
                </a:r>
                <a:r>
                  <a:rPr lang="en-US" dirty="0" smtClean="0"/>
                  <a:t>filter</a:t>
                </a:r>
                <a:r>
                  <a:rPr lang="en-US" dirty="0"/>
                  <a:t> 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0768"/>
                <a:ext cx="8229600" cy="5256584"/>
              </a:xfrm>
              <a:blipFill rotWithShape="0">
                <a:blip r:embed="rId2"/>
                <a:stretch>
                  <a:fillRect l="-1111" t="-928" r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35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563888" y="3068960"/>
            <a:ext cx="2160240" cy="1440160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Difference Equation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general form of a difference equation is</a:t>
            </a:r>
          </a:p>
          <a:p>
            <a:endParaRPr lang="en-US" dirty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b="1" dirty="0">
                <a:solidFill>
                  <a:srgbClr val="0070C0"/>
                </a:solidFill>
              </a:rPr>
              <a:t>a</a:t>
            </a:r>
            <a:r>
              <a:rPr lang="pt-BR" b="1" baseline="-25000" dirty="0">
                <a:solidFill>
                  <a:srgbClr val="0070C0"/>
                </a:solidFill>
              </a:rPr>
              <a:t>0</a:t>
            </a:r>
            <a:r>
              <a:rPr lang="pt-BR" b="1" dirty="0">
                <a:solidFill>
                  <a:srgbClr val="0070C0"/>
                </a:solidFill>
              </a:rPr>
              <a:t>y[n] + a</a:t>
            </a:r>
            <a:r>
              <a:rPr lang="pt-BR" b="1" baseline="-25000" dirty="0">
                <a:solidFill>
                  <a:srgbClr val="0070C0"/>
                </a:solidFill>
              </a:rPr>
              <a:t>1</a:t>
            </a:r>
            <a:r>
              <a:rPr lang="pt-BR" b="1" dirty="0">
                <a:solidFill>
                  <a:srgbClr val="0070C0"/>
                </a:solidFill>
              </a:rPr>
              <a:t>y[n-1] + a</a:t>
            </a:r>
            <a:r>
              <a:rPr lang="pt-BR" b="1" baseline="-25000" dirty="0">
                <a:solidFill>
                  <a:srgbClr val="0070C0"/>
                </a:solidFill>
              </a:rPr>
              <a:t>2</a:t>
            </a:r>
            <a:r>
              <a:rPr lang="pt-BR" b="1" dirty="0">
                <a:solidFill>
                  <a:srgbClr val="0070C0"/>
                </a:solidFill>
              </a:rPr>
              <a:t>y[n-2] + … + a</a:t>
            </a:r>
            <a:r>
              <a:rPr lang="pt-BR" b="1" baseline="-25000" dirty="0">
                <a:solidFill>
                  <a:srgbClr val="0070C0"/>
                </a:solidFill>
              </a:rPr>
              <a:t>N</a:t>
            </a:r>
            <a:r>
              <a:rPr lang="pt-BR" b="1" dirty="0">
                <a:solidFill>
                  <a:srgbClr val="0070C0"/>
                </a:solidFill>
              </a:rPr>
              <a:t>y[n-N]</a:t>
            </a:r>
          </a:p>
          <a:p>
            <a:pPr marL="0" indent="0">
              <a:buNone/>
            </a:pPr>
            <a:r>
              <a:rPr lang="pt-BR" b="1" dirty="0">
                <a:solidFill>
                  <a:srgbClr val="0070C0"/>
                </a:solidFill>
              </a:rPr>
              <a:t>                                   = b</a:t>
            </a:r>
            <a:r>
              <a:rPr lang="pt-BR" b="1" baseline="-25000" dirty="0">
                <a:solidFill>
                  <a:srgbClr val="0070C0"/>
                </a:solidFill>
              </a:rPr>
              <a:t>0</a:t>
            </a:r>
            <a:r>
              <a:rPr lang="pt-BR" b="1" dirty="0">
                <a:solidFill>
                  <a:srgbClr val="0070C0"/>
                </a:solidFill>
              </a:rPr>
              <a:t>x[n] + b</a:t>
            </a:r>
            <a:r>
              <a:rPr lang="pt-BR" b="1" baseline="-25000" dirty="0">
                <a:solidFill>
                  <a:srgbClr val="0070C0"/>
                </a:solidFill>
              </a:rPr>
              <a:t>1</a:t>
            </a:r>
            <a:r>
              <a:rPr lang="pt-BR" b="1" dirty="0">
                <a:solidFill>
                  <a:srgbClr val="0070C0"/>
                </a:solidFill>
              </a:rPr>
              <a:t>x[n-1] + b</a:t>
            </a:r>
            <a:r>
              <a:rPr lang="pt-BR" b="1" baseline="-25000" dirty="0">
                <a:solidFill>
                  <a:srgbClr val="0070C0"/>
                </a:solidFill>
              </a:rPr>
              <a:t>2</a:t>
            </a:r>
            <a:r>
              <a:rPr lang="pt-BR" b="1" dirty="0">
                <a:solidFill>
                  <a:srgbClr val="0070C0"/>
                </a:solidFill>
              </a:rPr>
              <a:t>x[n-2] + … + b</a:t>
            </a:r>
            <a:r>
              <a:rPr lang="pt-BR" b="1" baseline="-25000" dirty="0">
                <a:solidFill>
                  <a:srgbClr val="0070C0"/>
                </a:solidFill>
              </a:rPr>
              <a:t>M</a:t>
            </a:r>
            <a:r>
              <a:rPr lang="pt-BR" b="1" dirty="0">
                <a:solidFill>
                  <a:srgbClr val="0070C0"/>
                </a:solidFill>
              </a:rPr>
              <a:t>x[n-M]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Taking the z transform of the above equation</a:t>
            </a:r>
            <a:endParaRPr lang="en-US" dirty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b="1" dirty="0" smtClean="0">
                <a:solidFill>
                  <a:srgbClr val="7030A0"/>
                </a:solidFill>
              </a:rPr>
              <a:t>a</a:t>
            </a:r>
            <a:r>
              <a:rPr lang="pt-BR" b="1" baseline="-25000" dirty="0" smtClean="0">
                <a:solidFill>
                  <a:srgbClr val="7030A0"/>
                </a:solidFill>
              </a:rPr>
              <a:t>0</a:t>
            </a:r>
            <a:r>
              <a:rPr lang="pt-BR" b="1" dirty="0" smtClean="0">
                <a:solidFill>
                  <a:srgbClr val="7030A0"/>
                </a:solidFill>
              </a:rPr>
              <a:t>Y(z)+ a</a:t>
            </a:r>
            <a:r>
              <a:rPr lang="pt-BR" b="1" baseline="-25000" dirty="0" smtClean="0">
                <a:solidFill>
                  <a:srgbClr val="7030A0"/>
                </a:solidFill>
              </a:rPr>
              <a:t>1</a:t>
            </a:r>
            <a:r>
              <a:rPr lang="pt-BR" b="1" dirty="0" smtClean="0">
                <a:solidFill>
                  <a:srgbClr val="7030A0"/>
                </a:solidFill>
              </a:rPr>
              <a:t>z</a:t>
            </a:r>
            <a:r>
              <a:rPr lang="pt-BR" b="1" baseline="30000" dirty="0" smtClean="0">
                <a:solidFill>
                  <a:srgbClr val="7030A0"/>
                </a:solidFill>
              </a:rPr>
              <a:t>-1</a:t>
            </a:r>
            <a:r>
              <a:rPr lang="pt-BR" b="1" dirty="0" smtClean="0">
                <a:solidFill>
                  <a:srgbClr val="7030A0"/>
                </a:solidFill>
              </a:rPr>
              <a:t>Y(z</a:t>
            </a:r>
            <a:r>
              <a:rPr lang="pt-BR" b="1" dirty="0">
                <a:solidFill>
                  <a:srgbClr val="7030A0"/>
                </a:solidFill>
              </a:rPr>
              <a:t>)</a:t>
            </a:r>
            <a:r>
              <a:rPr lang="pt-BR" b="1" dirty="0" smtClean="0">
                <a:solidFill>
                  <a:srgbClr val="7030A0"/>
                </a:solidFill>
              </a:rPr>
              <a:t>+ a</a:t>
            </a:r>
            <a:r>
              <a:rPr lang="pt-BR" b="1" baseline="-25000" dirty="0" smtClean="0">
                <a:solidFill>
                  <a:srgbClr val="7030A0"/>
                </a:solidFill>
              </a:rPr>
              <a:t>2</a:t>
            </a:r>
            <a:r>
              <a:rPr lang="pt-BR" b="1" dirty="0" smtClean="0">
                <a:solidFill>
                  <a:srgbClr val="7030A0"/>
                </a:solidFill>
              </a:rPr>
              <a:t>z</a:t>
            </a:r>
            <a:r>
              <a:rPr lang="pt-BR" b="1" baseline="30000" dirty="0" smtClean="0">
                <a:solidFill>
                  <a:srgbClr val="7030A0"/>
                </a:solidFill>
              </a:rPr>
              <a:t>-2</a:t>
            </a:r>
            <a:r>
              <a:rPr lang="pt-BR" b="1" dirty="0" smtClean="0">
                <a:solidFill>
                  <a:srgbClr val="7030A0"/>
                </a:solidFill>
              </a:rPr>
              <a:t>Y(z</a:t>
            </a:r>
            <a:r>
              <a:rPr lang="pt-BR" b="1" dirty="0">
                <a:solidFill>
                  <a:srgbClr val="7030A0"/>
                </a:solidFill>
              </a:rPr>
              <a:t>)</a:t>
            </a:r>
            <a:r>
              <a:rPr lang="pt-BR" b="1" dirty="0" smtClean="0">
                <a:solidFill>
                  <a:srgbClr val="7030A0"/>
                </a:solidFill>
              </a:rPr>
              <a:t> </a:t>
            </a:r>
            <a:r>
              <a:rPr lang="pt-BR" b="1" dirty="0">
                <a:solidFill>
                  <a:srgbClr val="7030A0"/>
                </a:solidFill>
              </a:rPr>
              <a:t>+ … + </a:t>
            </a:r>
            <a:r>
              <a:rPr lang="pt-BR" b="1" dirty="0" smtClean="0">
                <a:solidFill>
                  <a:srgbClr val="7030A0"/>
                </a:solidFill>
              </a:rPr>
              <a:t>a</a:t>
            </a:r>
            <a:r>
              <a:rPr lang="pt-BR" b="1" baseline="-25000" dirty="0" smtClean="0">
                <a:solidFill>
                  <a:srgbClr val="7030A0"/>
                </a:solidFill>
              </a:rPr>
              <a:t>N</a:t>
            </a:r>
            <a:r>
              <a:rPr lang="pt-BR" b="1" dirty="0" smtClean="0">
                <a:solidFill>
                  <a:srgbClr val="7030A0"/>
                </a:solidFill>
              </a:rPr>
              <a:t>z</a:t>
            </a:r>
            <a:r>
              <a:rPr lang="pt-BR" b="1" baseline="30000" dirty="0" smtClean="0">
                <a:solidFill>
                  <a:srgbClr val="7030A0"/>
                </a:solidFill>
              </a:rPr>
              <a:t>-N</a:t>
            </a:r>
            <a:r>
              <a:rPr lang="pt-BR" b="1" dirty="0" smtClean="0">
                <a:solidFill>
                  <a:srgbClr val="7030A0"/>
                </a:solidFill>
              </a:rPr>
              <a:t>Y(z</a:t>
            </a:r>
            <a:r>
              <a:rPr lang="pt-BR" b="1" dirty="0">
                <a:solidFill>
                  <a:srgbClr val="7030A0"/>
                </a:solidFill>
              </a:rPr>
              <a:t>)</a:t>
            </a:r>
          </a:p>
          <a:p>
            <a:pPr marL="0" indent="0">
              <a:buNone/>
            </a:pPr>
            <a:r>
              <a:rPr lang="pt-BR" b="1" dirty="0">
                <a:solidFill>
                  <a:srgbClr val="7030A0"/>
                </a:solidFill>
              </a:rPr>
              <a:t>                                   = </a:t>
            </a:r>
            <a:r>
              <a:rPr lang="pt-BR" b="1" dirty="0" smtClean="0">
                <a:solidFill>
                  <a:srgbClr val="7030A0"/>
                </a:solidFill>
              </a:rPr>
              <a:t>b</a:t>
            </a:r>
            <a:r>
              <a:rPr lang="pt-BR" b="1" baseline="-25000" dirty="0" smtClean="0">
                <a:solidFill>
                  <a:srgbClr val="7030A0"/>
                </a:solidFill>
              </a:rPr>
              <a:t>0</a:t>
            </a:r>
            <a:r>
              <a:rPr lang="pt-BR" b="1" dirty="0" smtClean="0">
                <a:solidFill>
                  <a:srgbClr val="7030A0"/>
                </a:solidFill>
              </a:rPr>
              <a:t>X(z) </a:t>
            </a:r>
            <a:r>
              <a:rPr lang="pt-BR" b="1" dirty="0">
                <a:solidFill>
                  <a:srgbClr val="7030A0"/>
                </a:solidFill>
              </a:rPr>
              <a:t>+ </a:t>
            </a:r>
            <a:r>
              <a:rPr lang="pt-BR" b="1" dirty="0" smtClean="0">
                <a:solidFill>
                  <a:srgbClr val="7030A0"/>
                </a:solidFill>
              </a:rPr>
              <a:t>b</a:t>
            </a:r>
            <a:r>
              <a:rPr lang="pt-BR" b="1" baseline="-25000" dirty="0" smtClean="0">
                <a:solidFill>
                  <a:srgbClr val="7030A0"/>
                </a:solidFill>
              </a:rPr>
              <a:t>1</a:t>
            </a:r>
            <a:r>
              <a:rPr lang="pt-BR" b="1" dirty="0" smtClean="0">
                <a:solidFill>
                  <a:srgbClr val="7030A0"/>
                </a:solidFill>
              </a:rPr>
              <a:t>z</a:t>
            </a:r>
            <a:r>
              <a:rPr lang="pt-BR" b="1" baseline="30000" dirty="0" smtClean="0">
                <a:solidFill>
                  <a:srgbClr val="7030A0"/>
                </a:solidFill>
              </a:rPr>
              <a:t>-1</a:t>
            </a:r>
            <a:r>
              <a:rPr lang="pt-BR" b="1" dirty="0" smtClean="0">
                <a:solidFill>
                  <a:srgbClr val="7030A0"/>
                </a:solidFill>
              </a:rPr>
              <a:t>X(z) </a:t>
            </a:r>
            <a:r>
              <a:rPr lang="pt-BR" b="1" dirty="0">
                <a:solidFill>
                  <a:srgbClr val="7030A0"/>
                </a:solidFill>
              </a:rPr>
              <a:t>+ </a:t>
            </a:r>
            <a:r>
              <a:rPr lang="pt-BR" b="1" dirty="0" smtClean="0">
                <a:solidFill>
                  <a:srgbClr val="7030A0"/>
                </a:solidFill>
              </a:rPr>
              <a:t>b</a:t>
            </a:r>
            <a:r>
              <a:rPr lang="pt-BR" b="1" baseline="-25000" dirty="0" smtClean="0">
                <a:solidFill>
                  <a:srgbClr val="7030A0"/>
                </a:solidFill>
              </a:rPr>
              <a:t>2</a:t>
            </a:r>
            <a:r>
              <a:rPr lang="pt-BR" b="1" dirty="0" smtClean="0">
                <a:solidFill>
                  <a:srgbClr val="7030A0"/>
                </a:solidFill>
              </a:rPr>
              <a:t>z</a:t>
            </a:r>
            <a:r>
              <a:rPr lang="pt-BR" b="1" baseline="30000" dirty="0" smtClean="0">
                <a:solidFill>
                  <a:srgbClr val="7030A0"/>
                </a:solidFill>
              </a:rPr>
              <a:t>-2</a:t>
            </a:r>
            <a:r>
              <a:rPr lang="pt-BR" b="1" dirty="0" smtClean="0">
                <a:solidFill>
                  <a:srgbClr val="7030A0"/>
                </a:solidFill>
              </a:rPr>
              <a:t>X(z</a:t>
            </a:r>
            <a:r>
              <a:rPr lang="pt-BR" b="1" dirty="0">
                <a:solidFill>
                  <a:srgbClr val="7030A0"/>
                </a:solidFill>
              </a:rPr>
              <a:t>)</a:t>
            </a:r>
            <a:r>
              <a:rPr lang="pt-BR" b="1" dirty="0" smtClean="0">
                <a:solidFill>
                  <a:srgbClr val="7030A0"/>
                </a:solidFill>
              </a:rPr>
              <a:t> </a:t>
            </a:r>
            <a:r>
              <a:rPr lang="pt-BR" b="1" dirty="0">
                <a:solidFill>
                  <a:srgbClr val="7030A0"/>
                </a:solidFill>
              </a:rPr>
              <a:t>+ … + </a:t>
            </a:r>
            <a:r>
              <a:rPr lang="pt-BR" b="1" dirty="0" smtClean="0">
                <a:solidFill>
                  <a:srgbClr val="7030A0"/>
                </a:solidFill>
              </a:rPr>
              <a:t>b</a:t>
            </a:r>
            <a:r>
              <a:rPr lang="pt-BR" b="1" baseline="-25000" dirty="0" smtClean="0">
                <a:solidFill>
                  <a:srgbClr val="7030A0"/>
                </a:solidFill>
              </a:rPr>
              <a:t>M</a:t>
            </a:r>
            <a:r>
              <a:rPr lang="pt-BR" b="1" dirty="0" smtClean="0">
                <a:solidFill>
                  <a:srgbClr val="7030A0"/>
                </a:solidFill>
              </a:rPr>
              <a:t>z</a:t>
            </a:r>
            <a:r>
              <a:rPr lang="pt-BR" b="1" baseline="30000" dirty="0" smtClean="0">
                <a:solidFill>
                  <a:srgbClr val="7030A0"/>
                </a:solidFill>
              </a:rPr>
              <a:t>-M</a:t>
            </a:r>
            <a:r>
              <a:rPr lang="pt-BR" b="1" dirty="0" smtClean="0">
                <a:solidFill>
                  <a:srgbClr val="7030A0"/>
                </a:solidFill>
              </a:rPr>
              <a:t>X(z</a:t>
            </a:r>
            <a:r>
              <a:rPr lang="pt-BR" b="1" dirty="0">
                <a:solidFill>
                  <a:srgbClr val="7030A0"/>
                </a:solidFill>
              </a:rPr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Taking Y(Z) and X(Z) common and then cross multiply to get TF.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948835" y="5826968"/>
            <a:ext cx="7223565" cy="914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755576" y="5826968"/>
            <a:ext cx="7704856" cy="914400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8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Difference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6752"/>
                <a:ext cx="8229600" cy="5524723"/>
              </a:xfrm>
            </p:spPr>
            <p:txBody>
              <a:bodyPr>
                <a:normAutofit lnSpcReduction="10000"/>
              </a:bodyPr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Example-10: Find the transfer function described by the difference equation.</a:t>
                </a:r>
              </a:p>
              <a:p>
                <a:pPr marL="0" indent="0" algn="ctr">
                  <a:buNone/>
                </a:pPr>
                <a:r>
                  <a:rPr lang="en-US" b="1" dirty="0" smtClean="0">
                    <a:solidFill>
                      <a:srgbClr val="00B050"/>
                    </a:solidFill>
                  </a:rPr>
                  <a:t>2y[n] + y[n-1] + 0.9y[n-2] = x[n-1] + x[n-4]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Solution: </a:t>
                </a:r>
                <a:r>
                  <a:rPr lang="en-US" dirty="0" smtClean="0"/>
                  <a:t>Taking z transforms term by term we get,</a:t>
                </a:r>
              </a:p>
              <a:p>
                <a:pPr marL="0" indent="0" algn="ctr">
                  <a:buNone/>
                </a:pPr>
                <a:r>
                  <a:rPr lang="en-US" dirty="0" smtClean="0"/>
                  <a:t>2Y(z) + 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Y(z) + 0.9z</a:t>
                </a:r>
                <a:r>
                  <a:rPr lang="en-US" baseline="30000" dirty="0" smtClean="0"/>
                  <a:t>-2</a:t>
                </a:r>
                <a:r>
                  <a:rPr lang="en-US" dirty="0" smtClean="0"/>
                  <a:t>Y(z) = 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X(z) + z</a:t>
                </a:r>
                <a:r>
                  <a:rPr lang="en-US" baseline="30000" dirty="0" smtClean="0"/>
                  <a:t>-4</a:t>
                </a:r>
                <a:r>
                  <a:rPr lang="en-US" dirty="0" smtClean="0"/>
                  <a:t>X(z)</a:t>
                </a:r>
              </a:p>
              <a:p>
                <a:pPr marL="0" indent="0" algn="ctr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Factoring out Y(z) on the left side and X(z) on the right side:</a:t>
                </a:r>
              </a:p>
              <a:p>
                <a:pPr marL="0" indent="0" algn="ctr">
                  <a:buNone/>
                </a:pPr>
                <a:r>
                  <a:rPr lang="en-US" dirty="0" smtClean="0"/>
                  <a:t>(2 + 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 + 0.9z</a:t>
                </a:r>
                <a:r>
                  <a:rPr lang="en-US" baseline="30000" dirty="0" smtClean="0"/>
                  <a:t>-2</a:t>
                </a:r>
                <a:r>
                  <a:rPr lang="en-US" dirty="0" smtClean="0"/>
                  <a:t>)Y(z) = (z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 + z</a:t>
                </a:r>
                <a:r>
                  <a:rPr lang="en-US" baseline="30000" dirty="0" smtClean="0"/>
                  <a:t>-4</a:t>
                </a:r>
                <a:r>
                  <a:rPr lang="en-US" dirty="0" smtClean="0"/>
                  <a:t>)X(z)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The transfer function (TF) is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 algn="ctr">
                  <a:buNone/>
                </a:pP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−4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+0.9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6752"/>
                <a:ext cx="8229600" cy="5524723"/>
              </a:xfrm>
              <a:blipFill rotWithShape="0">
                <a:blip r:embed="rId2"/>
                <a:stretch>
                  <a:fillRect l="-1111" t="-1544" r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37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771800" y="5877272"/>
            <a:ext cx="3816424" cy="936104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70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Difference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6752"/>
                <a:ext cx="8229600" cy="5524723"/>
              </a:xfrm>
            </p:spPr>
            <p:txBody>
              <a:bodyPr>
                <a:normAutofit lnSpcReduction="10000"/>
              </a:bodyPr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Example-11: Find the transfer function described by the difference equation.</a:t>
                </a:r>
              </a:p>
              <a:p>
                <a:pPr marL="0" indent="0" algn="ctr">
                  <a:buNone/>
                </a:pPr>
                <a:r>
                  <a:rPr lang="en-US" b="1" dirty="0" smtClean="0">
                    <a:solidFill>
                      <a:srgbClr val="00B050"/>
                    </a:solidFill>
                  </a:rPr>
                  <a:t>y[n] – 0.2y[n-1] = x[n] + 0.8x[n-1] 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Solution: </a:t>
                </a:r>
                <a:r>
                  <a:rPr lang="en-US" dirty="0" smtClean="0"/>
                  <a:t>Taking z transforms term by term we get,</a:t>
                </a:r>
              </a:p>
              <a:p>
                <a:pPr marL="0" indent="0" algn="ctr">
                  <a:buNone/>
                </a:pPr>
                <a:r>
                  <a:rPr lang="en-US" dirty="0" smtClean="0"/>
                  <a:t>Y(z) – 0.2z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Y(z) = X(z) + 0.8z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X(z) </a:t>
                </a:r>
              </a:p>
              <a:p>
                <a:pPr marL="0" indent="0" algn="ctr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Factoring out Y(z) on the left side and X(z) on the right side:</a:t>
                </a:r>
              </a:p>
              <a:p>
                <a:pPr marL="0" indent="0" algn="ctr">
                  <a:buNone/>
                </a:pPr>
                <a:r>
                  <a:rPr lang="en-US" dirty="0" smtClean="0"/>
                  <a:t>(1 – 0.2z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)Y(z) = (1 + 0.8z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)X(z)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The transfer function (TF) is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 algn="ctr">
                  <a:buNone/>
                </a:pP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 + 0.8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1 − 0.2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6752"/>
                <a:ext cx="8229600" cy="5524723"/>
              </a:xfrm>
              <a:blipFill rotWithShape="0">
                <a:blip r:embed="rId2"/>
                <a:stretch>
                  <a:fillRect l="-1111" t="-1544" r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38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987824" y="5877272"/>
            <a:ext cx="3312368" cy="916211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14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Difference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6752"/>
                <a:ext cx="8229600" cy="5524723"/>
              </a:xfrm>
            </p:spPr>
            <p:txBody>
              <a:bodyPr>
                <a:normAutofit lnSpcReduction="10000"/>
              </a:bodyPr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Example-12: Find the transfer function described by the difference equation.</a:t>
                </a:r>
              </a:p>
              <a:p>
                <a:pPr marL="0" indent="0" algn="ctr">
                  <a:buNone/>
                </a:pPr>
                <a:r>
                  <a:rPr lang="en-US" b="1" dirty="0" smtClean="0">
                    <a:solidFill>
                      <a:srgbClr val="00B050"/>
                    </a:solidFill>
                  </a:rPr>
                  <a:t>y[n] = 0.75x[n] - 0.3x[n-2] – 0.01x[n-3]</a:t>
                </a:r>
                <a:r>
                  <a:rPr lang="en-US" b="1" dirty="0" smtClean="0"/>
                  <a:t> 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Solution: </a:t>
                </a:r>
                <a:r>
                  <a:rPr lang="en-US" dirty="0" smtClean="0"/>
                  <a:t>Taking z transforms term by term we get,</a:t>
                </a:r>
              </a:p>
              <a:p>
                <a:pPr marL="0" indent="0" algn="ctr">
                  <a:buNone/>
                </a:pPr>
                <a:r>
                  <a:rPr lang="en-US" dirty="0" smtClean="0"/>
                  <a:t>Y(z) = 0.75X(z) - 0.3z</a:t>
                </a:r>
                <a:r>
                  <a:rPr lang="en-US" baseline="30000" dirty="0" smtClean="0"/>
                  <a:t>-2</a:t>
                </a:r>
                <a:r>
                  <a:rPr lang="en-US" dirty="0" smtClean="0"/>
                  <a:t>X(z) – 0.01z</a:t>
                </a:r>
                <a:r>
                  <a:rPr lang="en-US" baseline="30000" dirty="0" smtClean="0"/>
                  <a:t>-3</a:t>
                </a:r>
                <a:r>
                  <a:rPr lang="en-US" dirty="0" smtClean="0"/>
                  <a:t>X(z) </a:t>
                </a:r>
              </a:p>
              <a:p>
                <a:pPr marL="0" indent="0" algn="ctr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Factoring out Y(z) on the left side and X(z) on the right side:</a:t>
                </a:r>
              </a:p>
              <a:p>
                <a:pPr marL="0" indent="0" algn="ctr">
                  <a:buNone/>
                </a:pPr>
                <a:r>
                  <a:rPr lang="en-US" dirty="0" smtClean="0"/>
                  <a:t>Y(z) = (0.75 </a:t>
                </a:r>
                <a:r>
                  <a:rPr lang="en-US" dirty="0"/>
                  <a:t>-</a:t>
                </a:r>
                <a:r>
                  <a:rPr lang="en-US" dirty="0" smtClean="0"/>
                  <a:t> 0.3z</a:t>
                </a:r>
                <a:r>
                  <a:rPr lang="en-US" baseline="30000" dirty="0" smtClean="0"/>
                  <a:t>-2 </a:t>
                </a:r>
                <a:r>
                  <a:rPr lang="en-US" dirty="0" smtClean="0"/>
                  <a:t>- 0.01z</a:t>
                </a:r>
                <a:r>
                  <a:rPr lang="en-US" baseline="30000" dirty="0" smtClean="0"/>
                  <a:t>-3</a:t>
                </a:r>
                <a:r>
                  <a:rPr lang="en-US" dirty="0" smtClean="0"/>
                  <a:t>)X(z)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The transfer function (TF) is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 algn="ctr">
                  <a:buNone/>
                </a:pP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=0.75−0.3</m:t>
                    </m:r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−0.01</m:t>
                    </m:r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en-US" dirty="0" smtClean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6752"/>
                <a:ext cx="8229600" cy="5524723"/>
              </a:xfrm>
              <a:blipFill rotWithShape="0">
                <a:blip r:embed="rId2"/>
                <a:stretch>
                  <a:fillRect l="-1111" t="-1544" r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39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691680" y="5805264"/>
            <a:ext cx="5688632" cy="916211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2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0768"/>
                <a:ext cx="8229600" cy="5380707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The </a:t>
                </a:r>
                <a:r>
                  <a:rPr lang="en-US" dirty="0"/>
                  <a:t>z transform </a:t>
                </a:r>
                <a:r>
                  <a:rPr lang="en-US" dirty="0" smtClean="0"/>
                  <a:t>for a digital signal x[n] is </a:t>
                </a:r>
                <a:r>
                  <a:rPr lang="en-US" dirty="0"/>
                  <a:t>defined </a:t>
                </a:r>
                <a:r>
                  <a:rPr lang="en-US" dirty="0" smtClean="0"/>
                  <a:t>as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𝒁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where </a:t>
                </a:r>
                <a:r>
                  <a:rPr lang="en-US" dirty="0"/>
                  <a:t>z is the complex variable. </a:t>
                </a:r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0768"/>
                <a:ext cx="8229600" cy="5380707"/>
              </a:xfrm>
              <a:blipFill rotWithShape="0">
                <a:blip r:embed="rId2"/>
                <a:stretch>
                  <a:fillRect l="-1111" t="-9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61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Difference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0768"/>
                <a:ext cx="8229600" cy="5380707"/>
              </a:xfrm>
            </p:spPr>
            <p:txBody>
              <a:bodyPr>
                <a:normAutofit lnSpcReduction="10000"/>
              </a:bodyPr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Example-13: Find the </a:t>
                </a:r>
                <a:r>
                  <a:rPr lang="en-US" b="1" dirty="0">
                    <a:solidFill>
                      <a:srgbClr val="C00000"/>
                    </a:solidFill>
                  </a:rPr>
                  <a:t>difference equation 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that correspond to transfer function.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𝐇</m:t>
                      </m:r>
                      <m:d>
                        <m:dPr>
                          <m:ctrlPr>
                            <a:rPr lang="en-US" b="1" i="1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r>
                        <a:rPr lang="en-US" b="1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1" i="1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 + 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𝟓</m:t>
                          </m:r>
                          <m:sSup>
                            <m:sSupPr>
                              <m:ctrlP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</m:num>
                        <m:den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 − 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𝟓</m:t>
                          </m:r>
                          <m:sSup>
                            <m:sSupPr>
                              <m:ctrlP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b="1" dirty="0" smtClean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Solution: </a:t>
                </a:r>
                <a:r>
                  <a:rPr lang="en-US" dirty="0" smtClean="0"/>
                  <a:t>Since H(z) = Y(z)/X(z), do the cross multiply to get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 algn="ctr">
                  <a:buNone/>
                </a:pPr>
                <a:r>
                  <a:rPr lang="en-US" dirty="0"/>
                  <a:t>(1 – </a:t>
                </a:r>
                <a:r>
                  <a:rPr lang="en-US" dirty="0" smtClean="0"/>
                  <a:t>0.5z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)Y(z</a:t>
                </a:r>
                <a:r>
                  <a:rPr lang="en-US" dirty="0"/>
                  <a:t>) = (1 + </a:t>
                </a:r>
                <a:r>
                  <a:rPr lang="en-US" dirty="0" smtClean="0"/>
                  <a:t>0.5z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)X(z)</a:t>
                </a:r>
              </a:p>
              <a:p>
                <a:pPr marL="0" indent="0">
                  <a:buNone/>
                </a:pPr>
                <a:r>
                  <a:rPr lang="en-US" dirty="0" smtClean="0"/>
                  <a:t>then</a:t>
                </a:r>
              </a:p>
              <a:p>
                <a:pPr marL="0" indent="0" algn="ctr">
                  <a:buNone/>
                </a:pPr>
                <a:r>
                  <a:rPr lang="en-US" dirty="0"/>
                  <a:t>Y(z) – </a:t>
                </a:r>
                <a:r>
                  <a:rPr lang="en-US" dirty="0" smtClean="0"/>
                  <a:t>0.5z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Y(z</a:t>
                </a:r>
                <a:r>
                  <a:rPr lang="en-US" dirty="0"/>
                  <a:t>) = X(z) + </a:t>
                </a:r>
                <a:r>
                  <a:rPr lang="en-US" dirty="0" smtClean="0"/>
                  <a:t>0.5z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X(z</a:t>
                </a:r>
                <a:r>
                  <a:rPr lang="en-US" dirty="0"/>
                  <a:t>) 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Finally taking the inverse z transform term by term to get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dirty="0"/>
                  <a:t>y[n] – </a:t>
                </a:r>
                <a:r>
                  <a:rPr lang="en-US" dirty="0" smtClean="0"/>
                  <a:t>0.5y[n-1</a:t>
                </a:r>
                <a:r>
                  <a:rPr lang="en-US" dirty="0"/>
                  <a:t>] = x[n] + </a:t>
                </a:r>
                <a:r>
                  <a:rPr lang="en-US" dirty="0" smtClean="0"/>
                  <a:t>0.5x[n-1</a:t>
                </a:r>
                <a:r>
                  <a:rPr lang="en-US" dirty="0"/>
                  <a:t>] 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0768"/>
                <a:ext cx="8229600" cy="5380707"/>
              </a:xfrm>
              <a:blipFill rotWithShape="0">
                <a:blip r:embed="rId2"/>
                <a:stretch>
                  <a:fillRect l="-1111" t="-1586" r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40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339752" y="5825157"/>
            <a:ext cx="4608512" cy="844203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17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Difference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0768"/>
                <a:ext cx="8229600" cy="5380707"/>
              </a:xfrm>
            </p:spPr>
            <p:txBody>
              <a:bodyPr>
                <a:normAutofit lnSpcReduction="10000"/>
              </a:bodyPr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Example-14: Find the </a:t>
                </a:r>
                <a:r>
                  <a:rPr lang="en-US" b="1" dirty="0">
                    <a:solidFill>
                      <a:srgbClr val="C00000"/>
                    </a:solidFill>
                  </a:rPr>
                  <a:t>difference equation 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that correspond to transfer function.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𝐇</m:t>
                      </m:r>
                      <m:d>
                        <m:dPr>
                          <m:ctrlPr>
                            <a:rPr lang="en-US" b="1" i="1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r>
                        <a:rPr lang="en-US" b="1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1" i="1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 + 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𝟖</m:t>
                          </m:r>
                          <m:sSup>
                            <m:sSupPr>
                              <m:ctrlP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</m:num>
                        <m:den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 − 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  <m:sSup>
                            <m:sSupPr>
                              <m:ctrlP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𝟕</m:t>
                          </m:r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b="1" dirty="0" smtClean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Solution: </a:t>
                </a:r>
                <a:r>
                  <a:rPr lang="en-US" dirty="0" smtClean="0"/>
                  <a:t>Since H(z) = Y(z)/X(z), do the cross multiply to get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 algn="ctr">
                  <a:buNone/>
                </a:pPr>
                <a:r>
                  <a:rPr lang="en-US" dirty="0"/>
                  <a:t>(1 – </a:t>
                </a:r>
                <a:r>
                  <a:rPr lang="en-US" dirty="0" smtClean="0"/>
                  <a:t>0.2z</a:t>
                </a:r>
                <a:r>
                  <a:rPr lang="en-US" baseline="30000" dirty="0" smtClean="0"/>
                  <a:t>-1 </a:t>
                </a:r>
                <a:r>
                  <a:rPr lang="en-US" dirty="0" smtClean="0"/>
                  <a:t>+ 0.7z</a:t>
                </a:r>
                <a:r>
                  <a:rPr lang="en-US" baseline="30000" dirty="0" smtClean="0"/>
                  <a:t>-2</a:t>
                </a:r>
                <a:r>
                  <a:rPr lang="en-US" dirty="0" smtClean="0"/>
                  <a:t>)Y(z</a:t>
                </a:r>
                <a:r>
                  <a:rPr lang="en-US" dirty="0"/>
                  <a:t>) = (1 + </a:t>
                </a:r>
                <a:r>
                  <a:rPr lang="en-US" dirty="0" smtClean="0"/>
                  <a:t>0.8z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)X(z)</a:t>
                </a:r>
              </a:p>
              <a:p>
                <a:pPr marL="0" indent="0">
                  <a:buNone/>
                </a:pPr>
                <a:r>
                  <a:rPr lang="en-US" dirty="0" smtClean="0"/>
                  <a:t>then</a:t>
                </a:r>
              </a:p>
              <a:p>
                <a:pPr marL="0" indent="0" algn="ctr">
                  <a:buNone/>
                </a:pPr>
                <a:r>
                  <a:rPr lang="en-US" dirty="0"/>
                  <a:t>Y(z) – </a:t>
                </a:r>
                <a:r>
                  <a:rPr lang="en-US" dirty="0" smtClean="0"/>
                  <a:t>0.5z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Y(z</a:t>
                </a:r>
                <a:r>
                  <a:rPr lang="en-US" dirty="0"/>
                  <a:t>) </a:t>
                </a:r>
                <a:r>
                  <a:rPr lang="en-US" dirty="0" smtClean="0"/>
                  <a:t>+ 0.7z</a:t>
                </a:r>
                <a:r>
                  <a:rPr lang="en-US" baseline="30000" dirty="0" smtClean="0"/>
                  <a:t>-2</a:t>
                </a:r>
                <a:r>
                  <a:rPr lang="en-US" dirty="0" smtClean="0"/>
                  <a:t>Y(z)= </a:t>
                </a:r>
                <a:r>
                  <a:rPr lang="en-US" dirty="0"/>
                  <a:t>X(z) + </a:t>
                </a:r>
                <a:r>
                  <a:rPr lang="en-US" dirty="0" smtClean="0"/>
                  <a:t>0.8z</a:t>
                </a:r>
                <a:r>
                  <a:rPr lang="en-US" baseline="30000" dirty="0" smtClean="0"/>
                  <a:t>-1</a:t>
                </a:r>
                <a:r>
                  <a:rPr lang="en-US" dirty="0" smtClean="0"/>
                  <a:t>X(z</a:t>
                </a:r>
                <a:r>
                  <a:rPr lang="en-US" dirty="0"/>
                  <a:t>) 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Finally taking the inverse z transform term by term to get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dirty="0"/>
                  <a:t>y[n] – </a:t>
                </a:r>
                <a:r>
                  <a:rPr lang="en-US" dirty="0" smtClean="0"/>
                  <a:t>0.2y[n-1</a:t>
                </a:r>
                <a:r>
                  <a:rPr lang="en-US" dirty="0"/>
                  <a:t>] </a:t>
                </a:r>
                <a:r>
                  <a:rPr lang="en-US" dirty="0" smtClean="0"/>
                  <a:t>+ 0.7y[n-2]= </a:t>
                </a:r>
                <a:r>
                  <a:rPr lang="en-US" dirty="0"/>
                  <a:t>x[n] + </a:t>
                </a:r>
                <a:r>
                  <a:rPr lang="en-US" dirty="0" smtClean="0"/>
                  <a:t>0.8x[n-1</a:t>
                </a:r>
                <a:r>
                  <a:rPr lang="en-US" dirty="0"/>
                  <a:t>] 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0768"/>
                <a:ext cx="8229600" cy="5380707"/>
              </a:xfrm>
              <a:blipFill rotWithShape="0">
                <a:blip r:embed="rId2"/>
                <a:stretch>
                  <a:fillRect l="-1111" t="-1586" r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41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751982" y="5825157"/>
            <a:ext cx="5640036" cy="844203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4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Difference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24744"/>
                <a:ext cx="8229600" cy="5380707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sz="2600" b="1" dirty="0" smtClean="0">
                    <a:solidFill>
                      <a:srgbClr val="C00000"/>
                    </a:solidFill>
                  </a:rPr>
                  <a:t>Example-15: Find the </a:t>
                </a:r>
                <a:r>
                  <a:rPr lang="en-US" sz="2600" b="1" dirty="0">
                    <a:solidFill>
                      <a:srgbClr val="C00000"/>
                    </a:solidFill>
                  </a:rPr>
                  <a:t>difference equation </a:t>
                </a:r>
                <a:r>
                  <a:rPr lang="en-US" sz="2600" b="1" dirty="0" smtClean="0">
                    <a:solidFill>
                      <a:srgbClr val="C00000"/>
                    </a:solidFill>
                  </a:rPr>
                  <a:t>that correspond to transfer function.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1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𝐇</m:t>
                      </m:r>
                      <m:d>
                        <m:dPr>
                          <m:ctrlPr>
                            <a:rPr lang="en-US" sz="2600" b="1" i="1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600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r>
                        <a:rPr lang="en-US" sz="2600" b="1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600" b="1" i="1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600" b="1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)(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𝟒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26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) </m:t>
                          </m:r>
                        </m:den>
                      </m:f>
                    </m:oMath>
                  </m:oMathPara>
                </a14:m>
                <a:endParaRPr lang="en-US" sz="2600" b="1" dirty="0" smtClean="0"/>
              </a:p>
              <a:p>
                <a:pPr marL="0" indent="0">
                  <a:buNone/>
                </a:pPr>
                <a:endParaRPr lang="en-US" dirty="0" smtClean="0">
                  <a:solidFill>
                    <a:srgbClr val="0070C0"/>
                  </a:solidFill>
                </a:endParaRPr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Solution: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                     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8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+1 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Since H(z) = Y(z)/X(z), do the cross multiply to get</a:t>
                </a:r>
              </a:p>
              <a:p>
                <a:pPr marL="0" indent="0" algn="ctr">
                  <a:buNone/>
                </a:pP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8</m:t>
                    </m:r>
                    <m:sSup>
                      <m:sSupPr>
                        <m:ctrlPr>
                          <a:rPr lang="en-US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−6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+1 </m:t>
                    </m:r>
                  </m:oMath>
                </a14:m>
                <a:r>
                  <a:rPr lang="en-US" dirty="0" smtClean="0"/>
                  <a:t>)Y(z</a:t>
                </a:r>
                <a:r>
                  <a:rPr lang="en-US" dirty="0"/>
                  <a:t>) = </a:t>
                </a:r>
                <a:r>
                  <a:rPr lang="en-US" dirty="0" smtClean="0"/>
                  <a:t>(</a:t>
                </a:r>
                <a:r>
                  <a:rPr lang="en-US" dirty="0"/>
                  <a:t>z</a:t>
                </a:r>
                <a:r>
                  <a:rPr lang="en-US" dirty="0" smtClean="0"/>
                  <a:t>)X(z)</a:t>
                </a:r>
              </a:p>
              <a:p>
                <a:pPr marL="0" indent="0">
                  <a:buNone/>
                </a:pPr>
                <a:r>
                  <a:rPr lang="en-US" dirty="0" smtClean="0"/>
                  <a:t>Then                      8z</a:t>
                </a:r>
                <a:r>
                  <a:rPr lang="en-US" baseline="30000" dirty="0" smtClean="0"/>
                  <a:t>2</a:t>
                </a:r>
                <a:r>
                  <a:rPr lang="en-US" dirty="0" smtClean="0"/>
                  <a:t>Y(z</a:t>
                </a:r>
                <a:r>
                  <a:rPr lang="en-US" dirty="0"/>
                  <a:t>) – </a:t>
                </a:r>
                <a:r>
                  <a:rPr lang="en-US" dirty="0" smtClean="0"/>
                  <a:t>6zY(z) + y(z) </a:t>
                </a:r>
                <a:r>
                  <a:rPr lang="en-US" dirty="0"/>
                  <a:t>= </a:t>
                </a:r>
                <a:r>
                  <a:rPr lang="en-US" dirty="0" err="1" smtClean="0"/>
                  <a:t>zX</a:t>
                </a:r>
                <a:r>
                  <a:rPr lang="en-US" dirty="0" smtClean="0"/>
                  <a:t>(z</a:t>
                </a:r>
                <a:r>
                  <a:rPr lang="en-US" dirty="0"/>
                  <a:t>) </a:t>
                </a:r>
                <a:r>
                  <a:rPr lang="en-US" dirty="0" smtClean="0"/>
                  <a:t> 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Finally taking the inverse z transform term by term to get</a:t>
                </a:r>
                <a:endParaRPr lang="en-US" dirty="0"/>
              </a:p>
              <a:p>
                <a:pPr marL="0" indent="0" algn="ctr">
                  <a:buNone/>
                </a:pPr>
                <a:r>
                  <a:rPr lang="en-US" dirty="0" smtClean="0"/>
                  <a:t>8y[n</a:t>
                </a:r>
                <a:r>
                  <a:rPr lang="en-US" dirty="0"/>
                  <a:t>] – </a:t>
                </a:r>
                <a:r>
                  <a:rPr lang="en-US" dirty="0" smtClean="0"/>
                  <a:t>6y[n-1</a:t>
                </a:r>
                <a:r>
                  <a:rPr lang="en-US" dirty="0"/>
                  <a:t>] </a:t>
                </a:r>
                <a:r>
                  <a:rPr lang="en-US" dirty="0" smtClean="0"/>
                  <a:t>+ y[n-2] = x[n-1</a:t>
                </a:r>
                <a:r>
                  <a:rPr lang="en-US" dirty="0"/>
                  <a:t>] 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24744"/>
                <a:ext cx="8229600" cy="5380707"/>
              </a:xfrm>
              <a:blipFill rotWithShape="0">
                <a:blip r:embed="rId2"/>
                <a:stretch>
                  <a:fillRect l="-1333" t="-1020" r="-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475656" y="6175584"/>
            <a:ext cx="6727518" cy="493776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259632" y="6175585"/>
            <a:ext cx="7128792" cy="545890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69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Impulse Response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6752"/>
                <a:ext cx="8229600" cy="5517232"/>
              </a:xfrm>
            </p:spPr>
            <p:txBody>
              <a:bodyPr/>
              <a:lstStyle/>
              <a:p>
                <a:pPr algn="just"/>
                <a:r>
                  <a:rPr lang="en-US" dirty="0" smtClean="0"/>
                  <a:t>The relationship between the transfer function and the impulse response of a system </a:t>
                </a:r>
                <a:r>
                  <a:rPr lang="en-US" dirty="0"/>
                  <a:t>is also </a:t>
                </a:r>
                <a:r>
                  <a:rPr lang="en-US" dirty="0" smtClean="0"/>
                  <a:t>straightforward</a:t>
                </a:r>
                <a:r>
                  <a:rPr lang="en-US" dirty="0"/>
                  <a:t>.</a:t>
                </a:r>
                <a:r>
                  <a:rPr lang="en-US" dirty="0" smtClean="0"/>
                  <a:t> </a:t>
                </a:r>
              </a:p>
              <a:p>
                <a:pPr algn="just"/>
                <a:endParaRPr lang="en-US" dirty="0" smtClean="0"/>
              </a:p>
              <a:p>
                <a:pPr algn="just"/>
                <a:r>
                  <a:rPr lang="en-US" dirty="0" smtClean="0"/>
                  <a:t>the </a:t>
                </a:r>
                <a:r>
                  <a:rPr lang="en-US" dirty="0"/>
                  <a:t>transfer function </a:t>
                </a:r>
                <a:r>
                  <a:rPr lang="en-US" dirty="0" smtClean="0"/>
                  <a:t>H(z) is </a:t>
                </a:r>
                <a:r>
                  <a:rPr lang="en-US" dirty="0"/>
                  <a:t>the z transform of the impulse </a:t>
                </a:r>
                <a:r>
                  <a:rPr lang="en-US" dirty="0" smtClean="0"/>
                  <a:t>response h[n].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𝒁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r>
                  <a:rPr lang="en-US" dirty="0" smtClean="0"/>
                  <a:t>Similarly Impulse response h[n] is inverse z transform of the transfer function H(z).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]=</m:t>
                      </m:r>
                      <m:sSup>
                        <m:sSup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𝒁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6752"/>
                <a:ext cx="8229600" cy="5517232"/>
              </a:xfrm>
              <a:blipFill rotWithShape="0">
                <a:blip r:embed="rId2"/>
                <a:stretch>
                  <a:fillRect l="-963" t="-884" r="-1111" b="-8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5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Impulse Response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7"/>
            <a:ext cx="8229600" cy="538070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Example-16: </a:t>
            </a:r>
            <a:r>
              <a:rPr lang="en-US" b="1" dirty="0">
                <a:solidFill>
                  <a:srgbClr val="C00000"/>
                </a:solidFill>
              </a:rPr>
              <a:t>Find the transfer function of the </a:t>
            </a:r>
            <a:r>
              <a:rPr lang="en-US" b="1" dirty="0" smtClean="0">
                <a:solidFill>
                  <a:srgbClr val="C00000"/>
                </a:solidFill>
              </a:rPr>
              <a:t>system whose impulse response is  </a:t>
            </a:r>
          </a:p>
          <a:p>
            <a:pPr marL="0" indent="0">
              <a:buNone/>
            </a:pPr>
            <a:r>
              <a:rPr lang="en-US" dirty="0" smtClean="0"/>
              <a:t>               </a:t>
            </a:r>
            <a:r>
              <a:rPr lang="en-US" b="1" dirty="0" smtClean="0">
                <a:solidFill>
                  <a:srgbClr val="00B050"/>
                </a:solidFill>
              </a:rPr>
              <a:t>h[n] = </a:t>
            </a:r>
            <a:r>
              <a:rPr lang="el-GR" b="1" dirty="0" smtClean="0">
                <a:solidFill>
                  <a:srgbClr val="00B050"/>
                </a:solidFill>
              </a:rPr>
              <a:t>δ</a:t>
            </a:r>
            <a:r>
              <a:rPr lang="en-US" b="1" dirty="0" smtClean="0">
                <a:solidFill>
                  <a:srgbClr val="00B050"/>
                </a:solidFill>
              </a:rPr>
              <a:t>[n] + 0.4</a:t>
            </a:r>
            <a:r>
              <a:rPr lang="el-GR" b="1" dirty="0">
                <a:solidFill>
                  <a:srgbClr val="00B050"/>
                </a:solidFill>
              </a:rPr>
              <a:t> δ</a:t>
            </a:r>
            <a:r>
              <a:rPr lang="en-US" b="1" dirty="0" smtClean="0">
                <a:solidFill>
                  <a:srgbClr val="00B050"/>
                </a:solidFill>
              </a:rPr>
              <a:t>[n-1] + 0.2</a:t>
            </a:r>
            <a:r>
              <a:rPr lang="el-GR" b="1" dirty="0">
                <a:solidFill>
                  <a:srgbClr val="00B050"/>
                </a:solidFill>
              </a:rPr>
              <a:t> δ</a:t>
            </a:r>
            <a:r>
              <a:rPr lang="en-US" b="1" dirty="0" smtClean="0">
                <a:solidFill>
                  <a:srgbClr val="00B050"/>
                </a:solidFill>
              </a:rPr>
              <a:t>[n-2] + 0.05</a:t>
            </a:r>
            <a:r>
              <a:rPr lang="el-GR" b="1" dirty="0">
                <a:solidFill>
                  <a:srgbClr val="00B050"/>
                </a:solidFill>
              </a:rPr>
              <a:t> δ</a:t>
            </a:r>
            <a:r>
              <a:rPr lang="en-US" b="1" dirty="0" smtClean="0">
                <a:solidFill>
                  <a:srgbClr val="00B050"/>
                </a:solidFill>
              </a:rPr>
              <a:t>[n-3]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  <a:endParaRPr lang="en-US" b="1" dirty="0">
              <a:solidFill>
                <a:srgbClr val="0070C0"/>
              </a:solidFill>
            </a:endParaRPr>
          </a:p>
          <a:p>
            <a:pPr marL="0" indent="0" algn="just">
              <a:buNone/>
            </a:pPr>
            <a:r>
              <a:rPr lang="en-US" dirty="0" smtClean="0"/>
              <a:t>The </a:t>
            </a:r>
            <a:r>
              <a:rPr lang="en-US" dirty="0"/>
              <a:t>transfer function </a:t>
            </a:r>
            <a:r>
              <a:rPr lang="en-US" dirty="0" smtClean="0"/>
              <a:t>H(z) </a:t>
            </a:r>
            <a:r>
              <a:rPr lang="en-US" dirty="0"/>
              <a:t>of the system </a:t>
            </a:r>
            <a:r>
              <a:rPr lang="en-US" dirty="0" smtClean="0"/>
              <a:t>is the z transform of the impulse response h[n]. Taking z transform term by term we get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H(z) = 1 + 0.4z</a:t>
            </a:r>
            <a:r>
              <a:rPr lang="en-US" baseline="30000" dirty="0" smtClean="0"/>
              <a:t>-1</a:t>
            </a:r>
            <a:r>
              <a:rPr lang="en-US" dirty="0" smtClean="0"/>
              <a:t> + 0.2z</a:t>
            </a:r>
            <a:r>
              <a:rPr lang="en-US" baseline="30000" dirty="0" smtClean="0"/>
              <a:t>-2</a:t>
            </a:r>
            <a:r>
              <a:rPr lang="en-US" dirty="0" smtClean="0"/>
              <a:t> + 0.05z</a:t>
            </a:r>
            <a:r>
              <a:rPr lang="en-US" baseline="30000" dirty="0" smtClean="0"/>
              <a:t>-3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Note that we can also get the difference equation from the TF.</a:t>
            </a: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 </a:t>
            </a:r>
            <a:r>
              <a:rPr lang="en-US" dirty="0"/>
              <a:t>y[n] = </a:t>
            </a:r>
            <a:r>
              <a:rPr lang="en-US" dirty="0" smtClean="0"/>
              <a:t>x[n</a:t>
            </a:r>
            <a:r>
              <a:rPr lang="en-US" dirty="0"/>
              <a:t>] </a:t>
            </a:r>
            <a:r>
              <a:rPr lang="en-US" dirty="0" smtClean="0"/>
              <a:t>+ 0.4x[n-1] </a:t>
            </a:r>
            <a:r>
              <a:rPr lang="en-US" dirty="0"/>
              <a:t>+ </a:t>
            </a:r>
            <a:r>
              <a:rPr lang="en-US" dirty="0" smtClean="0"/>
              <a:t>0.2x[n-2]</a:t>
            </a:r>
            <a:r>
              <a:rPr lang="en-US" dirty="0"/>
              <a:t>+</a:t>
            </a:r>
            <a:r>
              <a:rPr lang="en-US" dirty="0" smtClean="0"/>
              <a:t> 0.05x[n-3</a:t>
            </a:r>
            <a:r>
              <a:rPr lang="en-US" dirty="0"/>
              <a:t>]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44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475656" y="6021288"/>
            <a:ext cx="6264696" cy="576064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18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88640"/>
            <a:ext cx="8568952" cy="792088"/>
          </a:xfrm>
        </p:spPr>
        <p:txBody>
          <a:bodyPr>
            <a:no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 Outputs in Time &amp; Z Domains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system output can be find using three different ways.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187624" y="2435696"/>
            <a:ext cx="7371273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87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 Output using TF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The definition of the transfer </a:t>
            </a:r>
            <a:r>
              <a:rPr lang="en-US" dirty="0" smtClean="0"/>
              <a:t>function (TF) </a:t>
            </a:r>
            <a:r>
              <a:rPr lang="en-US" dirty="0"/>
              <a:t>provides a means of calculating filter outputs. That is</a:t>
            </a:r>
            <a:r>
              <a:rPr lang="en-US" dirty="0" smtClean="0"/>
              <a:t>,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Y(z) = H(z)X(z</a:t>
            </a:r>
            <a:r>
              <a:rPr lang="en-US" dirty="0" smtClean="0"/>
              <a:t>)</a:t>
            </a:r>
          </a:p>
          <a:p>
            <a:pPr marL="0" indent="0" algn="ctr">
              <a:buNone/>
            </a:pPr>
            <a:endParaRPr lang="en-US" dirty="0"/>
          </a:p>
          <a:p>
            <a:pPr algn="just"/>
            <a:r>
              <a:rPr lang="en-US" dirty="0"/>
              <a:t>To determine the time domain output y[n], the inverse z transform of Y(z) must be taken.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1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6000" dirty="0" smtClean="0">
                <a:solidFill>
                  <a:srgbClr val="A51A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Inverse Z Transform</a:t>
            </a:r>
            <a:endParaRPr lang="en-US" sz="6000" dirty="0">
              <a:solidFill>
                <a:srgbClr val="A51A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1661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Inverse Z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convert a function in the z domain into a function in the time domain requires an inverse z transform.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conversion is necessary, for example, to find the time domain </a:t>
            </a:r>
            <a:r>
              <a:rPr lang="en-US" dirty="0" smtClean="0"/>
              <a:t>functions like 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x[n</a:t>
            </a:r>
            <a:r>
              <a:rPr lang="en-US" dirty="0"/>
              <a:t>] </a:t>
            </a:r>
            <a:r>
              <a:rPr lang="en-US" dirty="0" smtClean="0"/>
              <a:t>that </a:t>
            </a:r>
            <a:r>
              <a:rPr lang="en-US" dirty="0"/>
              <a:t>correspond to the z transforms X(z</a:t>
            </a:r>
            <a:r>
              <a:rPr lang="en-US" dirty="0" smtClean="0"/>
              <a:t>) </a:t>
            </a:r>
          </a:p>
          <a:p>
            <a:pPr marL="0" indent="0">
              <a:buNone/>
            </a:pPr>
            <a:r>
              <a:rPr lang="en-US" dirty="0" smtClean="0"/>
              <a:t>	y[n</a:t>
            </a:r>
            <a:r>
              <a:rPr lang="en-US" dirty="0"/>
              <a:t>] that correspond to the z transforms </a:t>
            </a:r>
            <a:r>
              <a:rPr lang="en-US" dirty="0" smtClean="0"/>
              <a:t>Y(z) </a:t>
            </a:r>
          </a:p>
          <a:p>
            <a:pPr marL="0" indent="0">
              <a:buNone/>
            </a:pPr>
            <a:r>
              <a:rPr lang="en-US" dirty="0" smtClean="0"/>
              <a:t>	h[n] impulse response  </a:t>
            </a:r>
            <a:r>
              <a:rPr lang="en-US" dirty="0"/>
              <a:t>from a transfer function H(z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7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Inverse Z Transform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507288" cy="53807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There </a:t>
            </a:r>
            <a:r>
              <a:rPr lang="en-US" dirty="0"/>
              <a:t>are several ways of finding inverse z transforms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A: Formal Method </a:t>
            </a:r>
          </a:p>
          <a:p>
            <a:r>
              <a:rPr lang="en-US" dirty="0" smtClean="0"/>
              <a:t>Contour Integration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Informal Methods</a:t>
            </a:r>
          </a:p>
          <a:p>
            <a:pPr marL="0" indent="0">
              <a:buNone/>
            </a:pPr>
            <a:r>
              <a:rPr lang="en-US" dirty="0" smtClean="0"/>
              <a:t>     1- </a:t>
            </a:r>
            <a:r>
              <a:rPr lang="en-US" dirty="0"/>
              <a:t>Inspection </a:t>
            </a:r>
            <a:r>
              <a:rPr lang="en-US" dirty="0" smtClean="0"/>
              <a:t>method using Z Transform Tables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2- Long Division (Synthetic Division or Power Series Expansion)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3- Partial Fraction Expansion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0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0768"/>
                <a:ext cx="8686800" cy="5380707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The z transform for causal signals is</a:t>
                </a:r>
              </a:p>
              <a:p>
                <a:pPr marL="0" indent="0">
                  <a:buNone/>
                </a:pPr>
                <a:r>
                  <a:rPr lang="en-US" dirty="0" smtClean="0"/>
                  <a:t> 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It is referred to as a one-sided z-transform or a unilateral transform. 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0768"/>
                <a:ext cx="8686800" cy="5380707"/>
              </a:xfrm>
              <a:blipFill rotWithShape="0">
                <a:blip r:embed="rId2"/>
                <a:stretch>
                  <a:fillRect l="-1053" t="-9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49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Inverse Z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507288" cy="53807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A: Formal Method </a:t>
            </a:r>
          </a:p>
          <a:p>
            <a:r>
              <a:rPr lang="en-US" dirty="0" smtClean="0"/>
              <a:t>Contour Integration:</a:t>
            </a:r>
          </a:p>
          <a:p>
            <a:endParaRPr lang="en-US" dirty="0"/>
          </a:p>
          <a:p>
            <a:pPr marL="0" indent="0" algn="just">
              <a:buNone/>
            </a:pPr>
            <a:r>
              <a:rPr lang="en-US" dirty="0"/>
              <a:t>where C represents a closed contour within the ROC </a:t>
            </a:r>
            <a:r>
              <a:rPr lang="en-US" dirty="0" smtClean="0"/>
              <a:t>of the </a:t>
            </a:r>
            <a:r>
              <a:rPr lang="en-US" dirty="0"/>
              <a:t>z-transform</a:t>
            </a:r>
            <a:r>
              <a:rPr lang="en-US" dirty="0" smtClean="0"/>
              <a:t>.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US" dirty="0" smtClean="0"/>
              <a:t>The most fundamental method for the inversion of z transform is the general inversion method which is based on the Laurent theorem.</a:t>
            </a:r>
          </a:p>
          <a:p>
            <a:pPr marL="0" indent="0" algn="just">
              <a:buNone/>
            </a:pPr>
            <a:r>
              <a:rPr lang="en-US" dirty="0"/>
              <a:t> </a:t>
            </a:r>
            <a:r>
              <a:rPr lang="en-US" dirty="0" smtClean="0"/>
              <a:t> </a:t>
            </a:r>
          </a:p>
          <a:p>
            <a:pPr marL="0" indent="0" algn="just">
              <a:buNone/>
            </a:pPr>
            <a:r>
              <a:rPr lang="en-US" dirty="0" smtClean="0"/>
              <a:t>The contour integral of the above equation can be evaluated using the residue theorem.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288" y="1556792"/>
            <a:ext cx="3760024" cy="9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Inspection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using Z Transform Tables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Example-17: Find the x[n] that corresponds to the z transform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𝑿</m:t>
                      </m:r>
                      <m:d>
                        <m:dPr>
                          <m:ctrlP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r>
                        <a:rPr lang="en-US" b="1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num>
                        <m:den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𝟖</m:t>
                          </m:r>
                        </m:den>
                      </m:f>
                    </m:oMath>
                  </m:oMathPara>
                </a14:m>
                <a:endParaRPr lang="en-US" b="1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</a:t>
                </a:r>
              </a:p>
              <a:p>
                <a:pPr marL="0" indent="0">
                  <a:buNone/>
                </a:pPr>
                <a:r>
                  <a:rPr lang="en-US" dirty="0" smtClean="0"/>
                  <a:t>Using z transform table, the inverse z transform is</a:t>
                </a:r>
              </a:p>
              <a:p>
                <a:pPr marL="0" indent="0">
                  <a:buNone/>
                </a:pPr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(0.8)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11" t="-10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52540"/>
          <a:stretch/>
        </p:blipFill>
        <p:spPr>
          <a:xfrm>
            <a:off x="3314962" y="3906482"/>
            <a:ext cx="5145470" cy="269087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14962" y="5877272"/>
            <a:ext cx="5145470" cy="320899"/>
          </a:xfrm>
          <a:prstGeom prst="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57200" y="5157192"/>
            <a:ext cx="2602632" cy="864096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1111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Inspection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using Z Transform Tables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23528" y="1235893"/>
                <a:ext cx="8229600" cy="5485582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Example-18: Find the inverse z transform of the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𝑿</m:t>
                      </m:r>
                      <m:d>
                        <m:dPr>
                          <m:ctrlP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r>
                        <a:rPr lang="en-US" b="1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𝟗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num>
                        <m:den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b="1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𝟖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den>
                      </m:f>
                    </m:oMath>
                  </m:oMathPara>
                </a14:m>
                <a:endParaRPr lang="en-US" b="1" dirty="0" smtClean="0"/>
              </a:p>
              <a:p>
                <a:pPr marL="0" indent="0">
                  <a:buNone/>
                </a:pPr>
                <a:r>
                  <a:rPr lang="en-US" dirty="0" smtClean="0"/>
                  <a:t>Using z transform table, the inverse z transform is</a:t>
                </a:r>
              </a:p>
              <a:p>
                <a:pPr marL="0" indent="0">
                  <a:buNone/>
                </a:pPr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𝒁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−0.9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−1.8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cos</a:t>
                </a:r>
                <a:r>
                  <a:rPr lang="el-GR" dirty="0" smtClean="0"/>
                  <a:t>Ω</a:t>
                </a:r>
                <a:r>
                  <a:rPr lang="en-US" dirty="0" smtClean="0"/>
                  <a:t> = 0.9</a:t>
                </a:r>
              </a:p>
              <a:p>
                <a:pPr marL="0" indent="0">
                  <a:buNone/>
                </a:pPr>
                <a:r>
                  <a:rPr lang="el-GR" dirty="0" smtClean="0"/>
                  <a:t>Ω</a:t>
                </a:r>
                <a:r>
                  <a:rPr lang="en-US" dirty="0" smtClean="0"/>
                  <a:t> = cos-1(0.9) = 0.451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0.451</m:t>
                      </m:r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3528" y="1235893"/>
                <a:ext cx="8229600" cy="5485582"/>
              </a:xfrm>
              <a:blipFill rotWithShape="0">
                <a:blip r:embed="rId2"/>
                <a:stretch>
                  <a:fillRect l="-1111" t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30950"/>
          <a:stretch/>
        </p:blipFill>
        <p:spPr>
          <a:xfrm>
            <a:off x="3923928" y="2898370"/>
            <a:ext cx="5145470" cy="39150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923928" y="6356350"/>
            <a:ext cx="5145470" cy="457026"/>
          </a:xfrm>
          <a:prstGeom prst="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323528" y="5949280"/>
            <a:ext cx="3384376" cy="576064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7794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 Division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3807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ADVANTGES</a:t>
            </a:r>
          </a:p>
          <a:p>
            <a:pPr marL="0" indent="0" algn="ctr">
              <a:buNone/>
            </a:pPr>
            <a:endParaRPr lang="en-US" b="1" dirty="0" smtClean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 smtClean="0"/>
              <a:t>Relatively straight forward method</a:t>
            </a:r>
          </a:p>
          <a:p>
            <a:r>
              <a:rPr lang="en-US" dirty="0" smtClean="0"/>
              <a:t>Applicable to any rational function</a:t>
            </a:r>
          </a:p>
          <a:p>
            <a:r>
              <a:rPr lang="en-US" dirty="0" smtClean="0"/>
              <a:t>Can be use to convert improper rational function into proper rational function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DISADVANTAGES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Sometimes will run to infinity</a:t>
            </a:r>
          </a:p>
          <a:p>
            <a:r>
              <a:rPr lang="en-US" dirty="0" smtClean="0"/>
              <a:t>General close-form solution cannot be found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8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188640"/>
            <a:ext cx="8928992" cy="792088"/>
          </a:xfrm>
        </p:spPr>
        <p:txBody>
          <a:bodyPr>
            <a:noAutofit/>
          </a:bodyPr>
          <a:lstStyle/>
          <a:p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80707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 smtClean="0"/>
              <a:t>Transfer function can </a:t>
            </a:r>
            <a:r>
              <a:rPr lang="en-US" dirty="0"/>
              <a:t>be expressed as a rational function consist of numerator polynomial divided by denominator </a:t>
            </a:r>
            <a:r>
              <a:rPr lang="en-US" dirty="0" smtClean="0"/>
              <a:t>polynomial.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The highest power in a polynomial is called its degree.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In a </a:t>
            </a:r>
            <a:r>
              <a:rPr lang="en-US" i="1" dirty="0" smtClean="0">
                <a:solidFill>
                  <a:srgbClr val="FF0000"/>
                </a:solidFill>
              </a:rPr>
              <a:t>proper rational function</a:t>
            </a:r>
            <a:r>
              <a:rPr lang="en-US" dirty="0" smtClean="0"/>
              <a:t>, the degree of the numerator is less than or equal to the degree of the denominator. 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/>
              <a:t>In a </a:t>
            </a:r>
            <a:r>
              <a:rPr lang="en-US" i="1" dirty="0" smtClean="0">
                <a:solidFill>
                  <a:srgbClr val="FF0000"/>
                </a:solidFill>
              </a:rPr>
              <a:t>strictly proper </a:t>
            </a:r>
            <a:r>
              <a:rPr lang="en-US" i="1" dirty="0">
                <a:solidFill>
                  <a:srgbClr val="FF0000"/>
                </a:solidFill>
              </a:rPr>
              <a:t>rational function</a:t>
            </a:r>
            <a:r>
              <a:rPr lang="en-US" dirty="0"/>
              <a:t>, the degree of the numerator is </a:t>
            </a:r>
            <a:r>
              <a:rPr lang="en-US" dirty="0" smtClean="0"/>
              <a:t>less </a:t>
            </a:r>
            <a:r>
              <a:rPr lang="en-US" dirty="0"/>
              <a:t>than or </a:t>
            </a:r>
            <a:r>
              <a:rPr lang="en-US" dirty="0" smtClean="0"/>
              <a:t>the </a:t>
            </a:r>
            <a:r>
              <a:rPr lang="en-US" dirty="0"/>
              <a:t>degree of the denominator.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/>
              <a:t>In </a:t>
            </a:r>
            <a:r>
              <a:rPr lang="en-US" dirty="0" smtClean="0"/>
              <a:t>an </a:t>
            </a:r>
            <a:r>
              <a:rPr lang="en-US" i="1" dirty="0" smtClean="0">
                <a:solidFill>
                  <a:srgbClr val="FF0000"/>
                </a:solidFill>
              </a:rPr>
              <a:t>improper </a:t>
            </a:r>
            <a:r>
              <a:rPr lang="en-US" i="1" dirty="0">
                <a:solidFill>
                  <a:srgbClr val="FF0000"/>
                </a:solidFill>
              </a:rPr>
              <a:t>rational function</a:t>
            </a:r>
            <a:r>
              <a:rPr lang="en-US" dirty="0"/>
              <a:t>, the degree of the numerator is </a:t>
            </a:r>
            <a:r>
              <a:rPr lang="en-US" dirty="0" smtClean="0"/>
              <a:t>greater </a:t>
            </a:r>
            <a:r>
              <a:rPr lang="en-US" dirty="0"/>
              <a:t>than </a:t>
            </a:r>
            <a:r>
              <a:rPr lang="en-US" dirty="0" smtClean="0"/>
              <a:t>the </a:t>
            </a:r>
            <a:r>
              <a:rPr lang="en-US" dirty="0"/>
              <a:t>degree of the denominator.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0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 Division Method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22" b="3115"/>
          <a:stretch/>
        </p:blipFill>
        <p:spPr>
          <a:xfrm rot="16200000">
            <a:off x="1729409" y="178257"/>
            <a:ext cx="5589278" cy="768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9445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 Division Method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2" t="29979" r="56275" b="7734"/>
          <a:stretch/>
        </p:blipFill>
        <p:spPr>
          <a:xfrm rot="16200000">
            <a:off x="2216330" y="96040"/>
            <a:ext cx="4629150" cy="74066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1746" y="1124744"/>
            <a:ext cx="85547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b="1" dirty="0" smtClean="0">
                <a:solidFill>
                  <a:srgbClr val="C00000"/>
                </a:solidFill>
              </a:rPr>
              <a:t>Example-19: </a:t>
            </a:r>
            <a:r>
              <a:rPr lang="en-US" sz="2000" b="1" dirty="0">
                <a:solidFill>
                  <a:srgbClr val="C00000"/>
                </a:solidFill>
              </a:rPr>
              <a:t>Using long division method, determine the inverse z-transform of</a:t>
            </a:r>
          </a:p>
        </p:txBody>
      </p:sp>
      <p:sp>
        <p:nvSpPr>
          <p:cNvPr id="7" name="Rectangle 6"/>
          <p:cNvSpPr/>
          <p:nvPr/>
        </p:nvSpPr>
        <p:spPr>
          <a:xfrm>
            <a:off x="121746" y="6372036"/>
            <a:ext cx="83230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The inverse Z transform is </a:t>
            </a:r>
            <a:r>
              <a:rPr lang="en-US" sz="2000" b="1" dirty="0" smtClean="0">
                <a:solidFill>
                  <a:srgbClr val="0070C0"/>
                </a:solidFill>
              </a:rPr>
              <a:t>h[n] =  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[n] – 0.5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[n-1] – 0.6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[n-2] + 0.64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[n-3] + …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1520" y="5949280"/>
            <a:ext cx="52565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H(z) </a:t>
            </a:r>
            <a:r>
              <a:rPr lang="en-US" b="1" dirty="0"/>
              <a:t>=  </a:t>
            </a:r>
            <a:r>
              <a:rPr lang="en-US" b="1" dirty="0" smtClean="0"/>
              <a:t>1 – 0.5z</a:t>
            </a:r>
            <a:r>
              <a:rPr lang="en-US" b="1" baseline="30000" dirty="0" smtClean="0"/>
              <a:t>-1</a:t>
            </a:r>
            <a:r>
              <a:rPr lang="en-US" b="1" dirty="0" smtClean="0"/>
              <a:t> - 0.6z</a:t>
            </a:r>
            <a:r>
              <a:rPr lang="en-US" b="1" baseline="30000" dirty="0" smtClean="0"/>
              <a:t>-2</a:t>
            </a:r>
            <a:r>
              <a:rPr lang="en-US" b="1" dirty="0" smtClean="0"/>
              <a:t>  + 0.64z</a:t>
            </a:r>
            <a:r>
              <a:rPr lang="en-US" b="1" baseline="30000" dirty="0" smtClean="0"/>
              <a:t>-3</a:t>
            </a:r>
            <a:r>
              <a:rPr lang="en-US" b="1" dirty="0" smtClean="0"/>
              <a:t> + 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3426999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 Division Method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1520" y="1124744"/>
            <a:ext cx="84249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b="1" dirty="0" smtClean="0">
                <a:solidFill>
                  <a:srgbClr val="C00000"/>
                </a:solidFill>
              </a:rPr>
              <a:t>Example-20: </a:t>
            </a:r>
            <a:r>
              <a:rPr lang="en-US" sz="2000" b="1" dirty="0">
                <a:solidFill>
                  <a:srgbClr val="C00000"/>
                </a:solidFill>
              </a:rPr>
              <a:t>Using long division method, determine the inverse z-transform of</a:t>
            </a:r>
          </a:p>
        </p:txBody>
      </p:sp>
      <p:sp>
        <p:nvSpPr>
          <p:cNvPr id="7" name="Rectangle 6"/>
          <p:cNvSpPr/>
          <p:nvPr/>
        </p:nvSpPr>
        <p:spPr>
          <a:xfrm>
            <a:off x="121746" y="6372036"/>
            <a:ext cx="83711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The inverse Z transform is </a:t>
            </a:r>
            <a:r>
              <a:rPr lang="en-US" sz="2000" b="1" dirty="0" smtClean="0">
                <a:solidFill>
                  <a:srgbClr val="0070C0"/>
                </a:solidFill>
              </a:rPr>
              <a:t>x[n] =  5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[n-2] – 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[n-3] + 0.2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[n-4] – 0.04</a:t>
            </a:r>
            <a:r>
              <a:rPr lang="el-GR" sz="2000" b="1" dirty="0">
                <a:solidFill>
                  <a:srgbClr val="0070C0"/>
                </a:solidFill>
              </a:rPr>
              <a:t> δ</a:t>
            </a:r>
            <a:r>
              <a:rPr lang="en-US" sz="2000" b="1" dirty="0" smtClean="0">
                <a:solidFill>
                  <a:srgbClr val="0070C0"/>
                </a:solidFill>
              </a:rPr>
              <a:t>[n-5] </a:t>
            </a:r>
            <a:r>
              <a:rPr lang="en-US" sz="2000" b="1" dirty="0">
                <a:solidFill>
                  <a:srgbClr val="0070C0"/>
                </a:solidFill>
              </a:rPr>
              <a:t>+ </a:t>
            </a:r>
            <a:r>
              <a:rPr lang="en-US" sz="2000" b="1" dirty="0" smtClean="0">
                <a:solidFill>
                  <a:srgbClr val="0070C0"/>
                </a:solidFill>
              </a:rPr>
              <a:t>…</a:t>
            </a:r>
            <a:endParaRPr lang="en-US" sz="2000" b="1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2" b="13944"/>
          <a:stretch/>
        </p:blipFill>
        <p:spPr>
          <a:xfrm rot="16200000">
            <a:off x="1645106" y="463658"/>
            <a:ext cx="4934925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51520" y="5949280"/>
            <a:ext cx="525658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X</a:t>
            </a:r>
            <a:r>
              <a:rPr lang="en-US" sz="2000" b="1" dirty="0" smtClean="0"/>
              <a:t>(z) </a:t>
            </a:r>
            <a:r>
              <a:rPr lang="en-US" sz="2000" b="1" dirty="0"/>
              <a:t>=  5</a:t>
            </a:r>
            <a:r>
              <a:rPr lang="en-US" sz="2000" b="1" dirty="0" smtClean="0"/>
              <a:t>z</a:t>
            </a:r>
            <a:r>
              <a:rPr lang="en-US" sz="2000" b="1" baseline="30000" dirty="0" smtClean="0"/>
              <a:t>-2</a:t>
            </a:r>
            <a:r>
              <a:rPr lang="en-US" sz="2000" b="1" dirty="0" smtClean="0"/>
              <a:t>  </a:t>
            </a:r>
            <a:r>
              <a:rPr lang="en-US" sz="2000" b="1" dirty="0"/>
              <a:t>–</a:t>
            </a:r>
            <a:r>
              <a:rPr lang="en-US" sz="2000" b="1" dirty="0" smtClean="0"/>
              <a:t>  z</a:t>
            </a:r>
            <a:r>
              <a:rPr lang="en-US" sz="2000" b="1" baseline="30000" dirty="0" smtClean="0"/>
              <a:t>-3</a:t>
            </a:r>
            <a:r>
              <a:rPr lang="en-US" sz="2000" b="1" dirty="0" smtClean="0"/>
              <a:t>  +  0.2z</a:t>
            </a:r>
            <a:r>
              <a:rPr lang="en-US" sz="2000" b="1" baseline="30000" dirty="0" smtClean="0"/>
              <a:t>-4</a:t>
            </a:r>
            <a:r>
              <a:rPr lang="en-US" sz="2000" b="1" dirty="0" smtClean="0"/>
              <a:t>  –  0.04z</a:t>
            </a:r>
            <a:r>
              <a:rPr lang="en-US" sz="2000" b="1" baseline="30000" dirty="0" smtClean="0"/>
              <a:t>-5</a:t>
            </a:r>
            <a:r>
              <a:rPr lang="en-US" sz="2000" b="1" dirty="0" smtClean="0"/>
              <a:t> + …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79493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 Division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196752"/>
            <a:ext cx="8712968" cy="552472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Example-21: Using long division method, determine </a:t>
            </a:r>
            <a:r>
              <a:rPr lang="en-US" b="1" dirty="0">
                <a:solidFill>
                  <a:srgbClr val="C00000"/>
                </a:solidFill>
              </a:rPr>
              <a:t>the inverse z-transform </a:t>
            </a:r>
            <a:r>
              <a:rPr lang="en-US" b="1" dirty="0" smtClean="0">
                <a:solidFill>
                  <a:srgbClr val="C00000"/>
                </a:solidFill>
              </a:rPr>
              <a:t>of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Solution: </a:t>
            </a:r>
            <a:r>
              <a:rPr lang="en-US" dirty="0"/>
              <a:t>First arranged in descending powers of </a:t>
            </a:r>
            <a:r>
              <a:rPr lang="en-US" dirty="0" smtClean="0"/>
              <a:t>Z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then dividing the numerator of 𝑋(𝑧) by its denominator we obtain power series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58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25925" t="36668" r="40321" b="52692"/>
          <a:stretch/>
        </p:blipFill>
        <p:spPr>
          <a:xfrm>
            <a:off x="1979712" y="2154560"/>
            <a:ext cx="5159828" cy="914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19652" t="63780" r="18831" b="8661"/>
          <a:stretch/>
        </p:blipFill>
        <p:spPr>
          <a:xfrm>
            <a:off x="2051720" y="4386808"/>
            <a:ext cx="4898572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5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 Division Method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59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5649" t="30313" r="31736" b="57875"/>
          <a:stretch/>
        </p:blipFill>
        <p:spPr>
          <a:xfrm>
            <a:off x="611560" y="5373216"/>
            <a:ext cx="5544617" cy="8640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7901" t="30312" r="32844" b="7673"/>
          <a:stretch/>
        </p:blipFill>
        <p:spPr>
          <a:xfrm>
            <a:off x="1691680" y="1196752"/>
            <a:ext cx="6408712" cy="453650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1746" y="6372036"/>
            <a:ext cx="894501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The inverse Z transform is </a:t>
            </a:r>
            <a:r>
              <a:rPr lang="en-US" sz="2000" b="1" dirty="0" smtClean="0">
                <a:solidFill>
                  <a:srgbClr val="0070C0"/>
                </a:solidFill>
              </a:rPr>
              <a:t>x[n] =  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[n+2] + 3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</a:t>
            </a:r>
            <a:r>
              <a:rPr lang="en-US" sz="2000" b="1" dirty="0">
                <a:solidFill>
                  <a:srgbClr val="0070C0"/>
                </a:solidFill>
              </a:rPr>
              <a:t>] + 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[n] + </a:t>
            </a:r>
            <a:r>
              <a:rPr lang="el-GR" sz="2000" b="1" dirty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[n-2] + 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[n-3] + </a:t>
            </a:r>
            <a:r>
              <a:rPr lang="el-GR" sz="2000" b="1" dirty="0" smtClean="0">
                <a:solidFill>
                  <a:srgbClr val="0070C0"/>
                </a:solidFill>
              </a:rPr>
              <a:t>δ</a:t>
            </a:r>
            <a:r>
              <a:rPr lang="en-US" sz="2000" b="1" dirty="0" smtClean="0">
                <a:solidFill>
                  <a:srgbClr val="0070C0"/>
                </a:solidFill>
              </a:rPr>
              <a:t>[n-4] + …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45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Transform 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583974"/>
              </p:ext>
            </p:extLst>
          </p:nvPr>
        </p:nvGraphicFramePr>
        <p:xfrm>
          <a:off x="446856" y="2276872"/>
          <a:ext cx="8229600" cy="17068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US" sz="1600" dirty="0" smtClean="0">
                          <a:solidFill>
                            <a:srgbClr val="FF0000"/>
                          </a:solidFill>
                          <a:effectLst/>
                        </a:rPr>
                        <a:t>#</a:t>
                      </a:r>
                      <a:endParaRPr lang="en-US" sz="16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  <a:effectLst/>
                        </a:rPr>
                        <a:t>Signal x[n]</a:t>
                      </a:r>
                      <a:endParaRPr lang="en-US" sz="16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  <a:effectLst/>
                        </a:rPr>
                        <a:t>Z Transform X(z)</a:t>
                      </a:r>
                      <a:endParaRPr lang="en-US" sz="16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  <a:effectLst/>
                        </a:rPr>
                        <a:t>Region of Convergence</a:t>
                      </a:r>
                      <a:endParaRPr lang="en-US" sz="16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70C0"/>
                          </a:solidFill>
                          <a:effectLst/>
                        </a:rPr>
                        <a:t>1</a:t>
                      </a:r>
                      <a:endParaRPr lang="en-US" sz="1600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</a:t>
                      </a:r>
                      <a:r>
                        <a:rPr lang="en-US" sz="1600" dirty="0">
                          <a:effectLst/>
                        </a:rPr>
                        <a:t>[n]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 z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70C0"/>
                          </a:solidFill>
                          <a:effectLst/>
                        </a:rPr>
                        <a:t>2</a:t>
                      </a:r>
                      <a:endParaRPr lang="en-US" sz="1600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u[n]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Z/(Z-1)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>
                          <a:effectLst/>
                        </a:rPr>
                        <a:t>Z</a:t>
                      </a:r>
                      <a:r>
                        <a:rPr lang="en-US" sz="160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>
                          <a:effectLst/>
                        </a:rPr>
                        <a:t>&gt; 1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70C0"/>
                          </a:solidFill>
                          <a:effectLst/>
                        </a:rPr>
                        <a:t>3</a:t>
                      </a:r>
                      <a:endParaRPr lang="en-US" sz="1600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</a:t>
                      </a:r>
                      <a:r>
                        <a:rPr lang="en-US" sz="1600" baseline="30000" dirty="0">
                          <a:effectLst/>
                        </a:rPr>
                        <a:t>n</a:t>
                      </a:r>
                      <a:r>
                        <a:rPr lang="en-US" sz="1600" dirty="0">
                          <a:effectLst/>
                        </a:rPr>
                        <a:t>u[n]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Z/(Z-</a:t>
                      </a: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</a:t>
                      </a:r>
                      <a:r>
                        <a:rPr lang="en-US" sz="1600" dirty="0">
                          <a:effectLst/>
                        </a:rPr>
                        <a:t>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>
                          <a:effectLst/>
                        </a:rPr>
                        <a:t>Z</a:t>
                      </a:r>
                      <a:r>
                        <a:rPr lang="en-US" sz="160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>
                          <a:effectLst/>
                        </a:rPr>
                        <a:t>&gt; </a:t>
                      </a:r>
                      <a:r>
                        <a:rPr lang="en-US" sz="1600">
                          <a:effectLst/>
                          <a:sym typeface="Symbol" panose="05050102010706020507" pitchFamily="18" charset="2"/>
                        </a:rPr>
                        <a:t>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70C0"/>
                          </a:solidFill>
                          <a:effectLst/>
                        </a:rPr>
                        <a:t>4</a:t>
                      </a:r>
                      <a:endParaRPr lang="en-US" sz="1600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nu[n]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Z/(Z-1)</a:t>
                      </a:r>
                      <a:r>
                        <a:rPr lang="en-US" sz="1600" baseline="30000" dirty="0">
                          <a:effectLst/>
                        </a:rPr>
                        <a:t>2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 dirty="0">
                          <a:effectLst/>
                        </a:rPr>
                        <a:t>Z</a:t>
                      </a: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 dirty="0">
                          <a:effectLst/>
                        </a:rPr>
                        <a:t>&gt; 1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70C0"/>
                          </a:solidFill>
                          <a:effectLst/>
                        </a:rPr>
                        <a:t>5</a:t>
                      </a:r>
                      <a:endParaRPr lang="en-US" sz="1600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</a:t>
                      </a:r>
                      <a:r>
                        <a:rPr lang="en-US" sz="1600">
                          <a:effectLst/>
                          <a:sym typeface="Symbol" panose="05050102010706020507" pitchFamily="18" charset="2"/>
                        </a:rPr>
                        <a:t></a:t>
                      </a:r>
                      <a:r>
                        <a:rPr lang="en-US" sz="1600" baseline="30000">
                          <a:effectLst/>
                        </a:rPr>
                        <a:t>n</a:t>
                      </a:r>
                      <a:r>
                        <a:rPr lang="en-US" sz="1600">
                          <a:effectLst/>
                        </a:rPr>
                        <a:t> u[n]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sym typeface="Symbol" panose="05050102010706020507" pitchFamily="18" charset="2"/>
                        </a:rPr>
                        <a:t></a:t>
                      </a:r>
                      <a:r>
                        <a:rPr lang="en-US" sz="1600">
                          <a:effectLst/>
                        </a:rPr>
                        <a:t>Z</a:t>
                      </a:r>
                      <a:r>
                        <a:rPr lang="en-US" sz="1600" baseline="30000">
                          <a:effectLst/>
                        </a:rPr>
                        <a:t>-1</a:t>
                      </a:r>
                      <a:r>
                        <a:rPr lang="en-US" sz="1600">
                          <a:effectLst/>
                        </a:rPr>
                        <a:t>/(1-</a:t>
                      </a:r>
                      <a:r>
                        <a:rPr lang="en-US" sz="1600">
                          <a:effectLst/>
                          <a:sym typeface="Symbol" panose="05050102010706020507" pitchFamily="18" charset="2"/>
                        </a:rPr>
                        <a:t></a:t>
                      </a:r>
                      <a:r>
                        <a:rPr lang="en-US" sz="1600">
                          <a:effectLst/>
                        </a:rPr>
                        <a:t>Z</a:t>
                      </a:r>
                      <a:r>
                        <a:rPr lang="en-US" sz="1600" baseline="30000">
                          <a:effectLst/>
                        </a:rPr>
                        <a:t>-1</a:t>
                      </a:r>
                      <a:r>
                        <a:rPr lang="en-US" sz="1600">
                          <a:effectLst/>
                        </a:rPr>
                        <a:t>)</a:t>
                      </a:r>
                      <a:r>
                        <a:rPr lang="en-US" sz="1600" baseline="30000">
                          <a:effectLst/>
                        </a:rPr>
                        <a:t>2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 dirty="0">
                          <a:effectLst/>
                        </a:rPr>
                        <a:t>Z</a:t>
                      </a: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 dirty="0">
                          <a:effectLst/>
                        </a:rPr>
                        <a:t>&gt; </a:t>
                      </a: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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70C0"/>
                          </a:solidFill>
                          <a:effectLst/>
                        </a:rPr>
                        <a:t>6</a:t>
                      </a:r>
                      <a:endParaRPr lang="en-US" sz="1600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Cos(</a:t>
                      </a:r>
                      <a:r>
                        <a:rPr lang="en-US" sz="1600" dirty="0" err="1">
                          <a:effectLst/>
                        </a:rPr>
                        <a:t>nΩ</a:t>
                      </a:r>
                      <a:r>
                        <a:rPr lang="en-US" sz="1600" dirty="0">
                          <a:effectLst/>
                        </a:rPr>
                        <a:t>)u[n]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</a:rPr>
                        <a:t>ZsinΩ</a:t>
                      </a:r>
                      <a:r>
                        <a:rPr lang="en-US" sz="1600" dirty="0">
                          <a:effectLst/>
                        </a:rPr>
                        <a:t>/(Z</a:t>
                      </a:r>
                      <a:r>
                        <a:rPr lang="en-US" sz="1600" baseline="30000" dirty="0">
                          <a:effectLst/>
                        </a:rPr>
                        <a:t>2</a:t>
                      </a:r>
                      <a:r>
                        <a:rPr lang="en-US" sz="1600" dirty="0">
                          <a:effectLst/>
                        </a:rPr>
                        <a:t> - 2zcosΩ + β)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 dirty="0">
                          <a:effectLst/>
                        </a:rPr>
                        <a:t>Z</a:t>
                      </a:r>
                      <a:r>
                        <a:rPr lang="en-US" sz="1600" dirty="0">
                          <a:effectLst/>
                          <a:sym typeface="Symbol" panose="05050102010706020507" pitchFamily="18" charset="2"/>
                        </a:rPr>
                        <a:t></a:t>
                      </a:r>
                      <a:r>
                        <a:rPr lang="en-US" sz="1600" dirty="0">
                          <a:effectLst/>
                        </a:rPr>
                        <a:t>&gt; 1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13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 Division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196752"/>
            <a:ext cx="8712968" cy="552472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Example-22: Using long division method, determine </a:t>
            </a:r>
            <a:r>
              <a:rPr lang="en-US" b="1" dirty="0">
                <a:solidFill>
                  <a:srgbClr val="C00000"/>
                </a:solidFill>
              </a:rPr>
              <a:t>the inverse z-transform </a:t>
            </a:r>
            <a:r>
              <a:rPr lang="en-US" b="1" dirty="0" smtClean="0">
                <a:solidFill>
                  <a:srgbClr val="C00000"/>
                </a:solidFill>
              </a:rPr>
              <a:t>of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Solution: </a:t>
            </a:r>
            <a:r>
              <a:rPr lang="en-US" dirty="0"/>
              <a:t>By dividing the numerator of 𝑋(𝑧) by its denominator we obtain power series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Using z-transform table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or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869827" y="1700808"/>
            <a:ext cx="3404346" cy="6859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015220" y="3391174"/>
            <a:ext cx="7113559" cy="9019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583326" y="5085397"/>
            <a:ext cx="7977348" cy="6478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2082254" y="5949280"/>
            <a:ext cx="4979491" cy="82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335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 Division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196752"/>
            <a:ext cx="8712968" cy="552472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Example-23: Using long division method, determine </a:t>
            </a:r>
            <a:r>
              <a:rPr lang="en-US" b="1" dirty="0">
                <a:solidFill>
                  <a:srgbClr val="C00000"/>
                </a:solidFill>
              </a:rPr>
              <a:t>the inverse z-transform </a:t>
            </a:r>
            <a:r>
              <a:rPr lang="en-US" b="1" dirty="0" smtClean="0">
                <a:solidFill>
                  <a:srgbClr val="C00000"/>
                </a:solidFill>
              </a:rPr>
              <a:t>of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Solution: </a:t>
            </a:r>
            <a:r>
              <a:rPr lang="en-US" dirty="0"/>
              <a:t>By dividing the numerator of 𝑋(𝑧) by its denominator we obtain power series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Using z-transform table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or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61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113096" y="1684107"/>
            <a:ext cx="5843280" cy="7367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939004" y="3399596"/>
            <a:ext cx="7265992" cy="74948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735759" y="5178529"/>
            <a:ext cx="7672481" cy="48271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1904415" y="6021288"/>
            <a:ext cx="5335169" cy="76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8579296" cy="53807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ADVANTGES</a:t>
            </a:r>
          </a:p>
          <a:p>
            <a:r>
              <a:rPr lang="en-US" dirty="0" smtClean="0"/>
              <a:t>It decompose the higher order system into sum of lower order system</a:t>
            </a:r>
          </a:p>
          <a:p>
            <a:r>
              <a:rPr lang="en-US" dirty="0" smtClean="0"/>
              <a:t>General </a:t>
            </a:r>
            <a:r>
              <a:rPr lang="en-US" dirty="0"/>
              <a:t>close-form solution </a:t>
            </a:r>
            <a:r>
              <a:rPr lang="en-US" dirty="0" smtClean="0"/>
              <a:t>can </a:t>
            </a:r>
            <a:r>
              <a:rPr lang="en-US" dirty="0"/>
              <a:t>be found </a:t>
            </a:r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DISADVANTAGES</a:t>
            </a:r>
          </a:p>
          <a:p>
            <a:r>
              <a:rPr lang="en-US" dirty="0"/>
              <a:t>Applicable to </a:t>
            </a:r>
            <a:r>
              <a:rPr lang="en-US" dirty="0" smtClean="0"/>
              <a:t>strictly proper rational function in standard form</a:t>
            </a:r>
            <a:endParaRPr lang="en-US" dirty="0"/>
          </a:p>
          <a:p>
            <a:r>
              <a:rPr lang="en-US" dirty="0" smtClean="0"/>
              <a:t>Getting complex by handling 3 different types of roots for a polynomial function of z, i.e., </a:t>
            </a:r>
          </a:p>
          <a:p>
            <a:pPr marL="0" indent="0">
              <a:buNone/>
            </a:pPr>
            <a:r>
              <a:rPr lang="en-US" dirty="0" smtClean="0"/>
              <a:t>	1. Distinct Real Roots</a:t>
            </a:r>
          </a:p>
          <a:p>
            <a:pPr marL="0" indent="0">
              <a:buNone/>
            </a:pPr>
            <a:r>
              <a:rPr lang="en-US" dirty="0" smtClean="0"/>
              <a:t>	2. Repeated Real Roots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3. Complex Conjugate Roots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6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9512" y="1124744"/>
                <a:ext cx="8712968" cy="5596731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Example-24: Using partial fraction method find the inverse z-transform of the signal Y(z), if x[n] = u[n-1], h[n] = (-0.25)</a:t>
                </a:r>
                <a:r>
                  <a:rPr lang="en-US" b="1" baseline="30000" dirty="0" smtClean="0">
                    <a:solidFill>
                      <a:srgbClr val="C00000"/>
                    </a:solidFill>
                  </a:rPr>
                  <a:t>n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u[n].</a:t>
                </a:r>
              </a:p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</a:t>
                </a:r>
              </a:p>
              <a:p>
                <a:pPr marL="0" indent="0" algn="just">
                  <a:buNone/>
                </a:pPr>
                <a:r>
                  <a:rPr lang="en-US" dirty="0"/>
                  <a:t>As we know that </a:t>
                </a:r>
                <a:r>
                  <a:rPr lang="en-US" dirty="0" smtClean="0"/>
                  <a:t>Y(z) </a:t>
                </a:r>
                <a:r>
                  <a:rPr lang="en-US" dirty="0"/>
                  <a:t>= X(z)H(z)</a:t>
                </a:r>
              </a:p>
              <a:p>
                <a:pPr marL="0" indent="0" algn="just">
                  <a:buNone/>
                </a:pPr>
                <a:r>
                  <a:rPr lang="en-US" dirty="0" smtClean="0"/>
                  <a:t>where</a:t>
                </a:r>
              </a:p>
              <a:p>
                <a:pPr marL="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b="1" dirty="0" smtClean="0">
                  <a:solidFill>
                    <a:srgbClr val="C00000"/>
                  </a:solidFill>
                </a:endParaRPr>
              </a:p>
              <a:p>
                <a:pPr marL="0" indent="0" algn="just">
                  <a:buNone/>
                </a:pPr>
                <a:endParaRPr lang="en-US" b="1" dirty="0" smtClean="0">
                  <a:solidFill>
                    <a:srgbClr val="C00000"/>
                  </a:solidFill>
                </a:endParaRPr>
              </a:p>
              <a:p>
                <a:pPr marL="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+0.25</m:t>
                          </m:r>
                        </m:den>
                      </m:f>
                    </m:oMath>
                  </m:oMathPara>
                </a14:m>
                <a:endParaRPr lang="en-US" b="1" dirty="0" smtClean="0">
                  <a:solidFill>
                    <a:srgbClr val="C00000"/>
                  </a:solidFill>
                </a:endParaRPr>
              </a:p>
              <a:p>
                <a:pPr marL="0" indent="0" algn="just">
                  <a:buNone/>
                </a:pPr>
                <a:r>
                  <a:rPr lang="en-US" dirty="0" smtClean="0"/>
                  <a:t>So,</a:t>
                </a:r>
                <a:endParaRPr lang="en-US" b="1" dirty="0" smtClean="0">
                  <a:solidFill>
                    <a:srgbClr val="C00000"/>
                  </a:solidFill>
                </a:endParaRPr>
              </a:p>
              <a:p>
                <a:pPr marL="0" indent="0" algn="ctr">
                  <a:buNone/>
                </a:pP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𝑌</m:t>
                    </m:r>
                    <m:r>
                      <a:rPr lang="en-US" sz="2800" b="0">
                        <a:latin typeface="Cambria Math" panose="02040503050406030204" pitchFamily="18" charset="0"/>
                        <a:ea typeface="+mn-ea"/>
                        <a:cs typeface="+mn-cs"/>
                      </a:rPr>
                      <m:t>(</m:t>
                    </m:r>
                    <m:r>
                      <m:rPr>
                        <m:sty m:val="p"/>
                      </m:rPr>
                      <a:rPr lang="en-US" sz="2800" b="0" i="1">
                        <a:latin typeface="Cambria Math" panose="02040503050406030204" pitchFamily="18" charset="0"/>
                        <a:ea typeface="+mn-ea"/>
                        <a:cs typeface="+mn-cs"/>
                      </a:rPr>
                      <m:t>z</m:t>
                    </m:r>
                    <m:r>
                      <a:rPr lang="en-US" sz="2800" b="0">
                        <a:latin typeface="Cambria Math" panose="02040503050406030204" pitchFamily="18" charset="0"/>
                        <a:ea typeface="+mn-ea"/>
                        <a:cs typeface="+mn-cs"/>
                      </a:rPr>
                      <m:t>)=</m:t>
                    </m:r>
                    <m:f>
                      <m:fPr>
                        <m:ctrlPr>
                          <a:rPr lang="en-US" sz="2800" i="1">
                            <a:latin typeface="Cambria Math"/>
                            <a:ea typeface="+mn-ea"/>
                            <a:cs typeface="+mn-cs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𝑧</m:t>
                        </m:r>
                      </m:num>
                      <m:den>
                        <m:r>
                          <a:rPr lang="en-US" sz="2800" b="0" i="0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800" b="0" i="0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z</m:t>
                        </m:r>
                        <m:r>
                          <a:rPr lang="en-US" sz="2800" b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 + </m:t>
                        </m:r>
                        <m:r>
                          <a:rPr lang="en-US" sz="2800" b="0" i="1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0</m:t>
                        </m:r>
                        <m:r>
                          <a:rPr lang="en-US" sz="2800" b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.</m:t>
                        </m:r>
                        <m:r>
                          <a:rPr lang="en-US" sz="2800" b="0" i="1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5)(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𝑧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−1)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:endParaRPr lang="en-US" dirty="0" smtClean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sz="20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9512" y="1124744"/>
                <a:ext cx="8712968" cy="5596731"/>
              </a:xfrm>
              <a:blipFill rotWithShape="0">
                <a:blip r:embed="rId2"/>
                <a:stretch>
                  <a:fillRect l="-1049" t="-871" r="-10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47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9512" y="1124743"/>
                <a:ext cx="8712968" cy="5596731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 algn="ctr">
                  <a:buNone/>
                </a:pP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𝑌</m:t>
                    </m:r>
                    <m:r>
                      <a:rPr lang="en-US" b="0">
                        <a:latin typeface="Cambria Math" panose="02040503050406030204" pitchFamily="18" charset="0"/>
                        <a:ea typeface="+mn-ea"/>
                        <a:cs typeface="+mn-cs"/>
                      </a:rPr>
                      <m:t>(</m:t>
                    </m:r>
                    <m:r>
                      <a:rPr lang="en-US" b="0" i="1"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𝑧</m:t>
                    </m:r>
                    <m:r>
                      <a:rPr lang="en-US" b="0">
                        <a:latin typeface="Cambria Math" panose="02040503050406030204" pitchFamily="18" charset="0"/>
                        <a:ea typeface="+mn-ea"/>
                        <a:cs typeface="+mn-cs"/>
                      </a:rPr>
                      <m:t>)=</m:t>
                    </m:r>
                    <m:f>
                      <m:fPr>
                        <m:ctrlPr>
                          <a:rPr lang="en-US" i="1">
                            <a:latin typeface="Cambria Math"/>
                            <a:ea typeface="+mn-ea"/>
                            <a:cs typeface="+mn-cs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𝑧</m:t>
                        </m:r>
                      </m:num>
                      <m:den>
                        <m:r>
                          <a:rPr lang="en-US" b="0" i="0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z</m:t>
                        </m:r>
                        <m:r>
                          <a:rPr lang="en-US" b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 + </m:t>
                        </m:r>
                        <m:r>
                          <a:rPr lang="en-US" b="0" i="1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0</m:t>
                        </m:r>
                        <m:r>
                          <a:rPr lang="en-US" b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.</m:t>
                        </m:r>
                        <m:r>
                          <a:rPr lang="en-US" b="0" i="1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5)(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−1)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:endParaRPr lang="en-US" dirty="0" smtClean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+ 0.25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− 1</m:t>
                          </m:r>
                        </m:den>
                      </m:f>
                    </m:oMath>
                  </m:oMathPara>
                </a14:m>
                <a:endParaRPr lang="en-US" sz="2000" dirty="0" smtClean="0"/>
              </a:p>
              <a:p>
                <a:pPr marL="0" indent="0">
                  <a:buNone/>
                </a:pPr>
                <a:endParaRPr lang="en-US" sz="2000" dirty="0" smtClean="0"/>
              </a:p>
              <a:p>
                <a:pPr marL="0" indent="0">
                  <a:buNone/>
                </a:pPr>
                <a:endParaRPr lang="en-US" sz="2000" dirty="0" smtClean="0"/>
              </a:p>
              <a:p>
                <a:r>
                  <a:rPr lang="en-US" sz="2000" b="1" dirty="0" smtClean="0"/>
                  <a:t>The coefficient A and B can be found using the cover-up method.</a:t>
                </a:r>
              </a:p>
              <a:p>
                <a:pPr marL="0" indent="0">
                  <a:buNone/>
                </a:pPr>
                <a:endParaRPr lang="en-US" sz="20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600" b="0" i="1" smtClean="0">
                              <a:latin typeface="Cambria Math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600" b="0" i="1" smtClean="0">
                                  <a:latin typeface="Cambria Math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→−0.25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sz="1600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+0.25</m:t>
                                  </m:r>
                                </m:e>
                              </m:d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m:rPr>
                                  <m:sty m:val="p"/>
                                </m:rPr>
                                <a:rPr lang="en-US" sz="2000">
                                  <a:latin typeface="Cambria Math" panose="02040503050406030204" pitchFamily="18" charset="0"/>
                                </a:rPr>
                                <m:t>z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 + 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25)(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−1)</m:t>
                              </m:r>
                            </m:den>
                          </m:f>
                        </m:e>
                      </m:func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−0.25</m:t>
                          </m:r>
                        </m:num>
                        <m:den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−0.25−1</m:t>
                          </m:r>
                        </m:den>
                      </m:f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=0.2</m:t>
                      </m:r>
                    </m:oMath>
                  </m:oMathPara>
                </a14:m>
                <a:endParaRPr lang="en-US" sz="2000" dirty="0" smtClean="0"/>
              </a:p>
              <a:p>
                <a:pPr marL="0" indent="0">
                  <a:buNone/>
                </a:pPr>
                <a:endParaRPr lang="en-US" sz="2000" dirty="0" smtClean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16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600" i="1">
                              <a:solidFill>
                                <a:prstClr val="black"/>
                              </a:solidFill>
                              <a:latin typeface="Cambria Math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600" i="1">
                                  <a:solidFill>
                                    <a:prstClr val="black"/>
                                  </a:solidFill>
                                  <a:latin typeface="Cambria Math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sz="16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16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→1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sz="1600" i="1">
                                  <a:solidFill>
                                    <a:prstClr val="black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en-US" sz="1600" i="1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US" sz="1600" b="0" i="1" smtClean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en-US" sz="16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sz="20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z</m:t>
                              </m:r>
                              <m:r>
                                <a:rPr lang="en-US" sz="20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 + </m:t>
                              </m:r>
                              <m:r>
                                <a:rPr lang="en-US" sz="2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20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25)(</m:t>
                              </m:r>
                              <m:r>
                                <a:rPr lang="en-US" sz="2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2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−1)</m:t>
                              </m:r>
                            </m:den>
                          </m:f>
                        </m:e>
                      </m:func>
                      <m:r>
                        <a:rPr lang="en-US" sz="16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>
                              <a:solidFill>
                                <a:prstClr val="black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US" sz="1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0.25</m:t>
                          </m:r>
                        </m:den>
                      </m:f>
                      <m:r>
                        <a:rPr lang="en-US" sz="16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sz="16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2000" dirty="0" smtClean="0"/>
              </a:p>
              <a:p>
                <a:pPr marL="0" lvl="0" indent="0">
                  <a:buNone/>
                </a:pPr>
                <a:endParaRPr lang="en-US" sz="20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en-US" sz="20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20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0.2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 + 0.25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0.8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 − 1</m:t>
                          </m:r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sz="1800" i="1" smtClean="0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8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0.2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+0.25</m:t>
                              </m:r>
                            </m:den>
                          </m:f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+ </m:t>
                          </m:r>
                          <m:f>
                            <m:fPr>
                              <m:ctrlPr>
                                <a:rPr lang="en-US" sz="18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0.8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 −1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9512" y="1124743"/>
                <a:ext cx="8712968" cy="5596731"/>
              </a:xfrm>
              <a:blipFill rotWithShape="0">
                <a:blip r:embed="rId2"/>
                <a:stretch>
                  <a:fillRect l="-4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64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48432" y="1844824"/>
            <a:ext cx="39324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The partial fraction expansion is</a:t>
            </a:r>
          </a:p>
        </p:txBody>
      </p:sp>
    </p:spTree>
    <p:extLst>
      <p:ext uri="{BB962C8B-B14F-4D97-AF65-F5344CB8AC3E}">
        <p14:creationId xmlns:p14="http://schemas.microsoft.com/office/powerpoint/2010/main" val="151406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9512" y="1124744"/>
                <a:ext cx="8712968" cy="5733256"/>
              </a:xfrm>
            </p:spPr>
            <p:txBody>
              <a:bodyPr>
                <a:normAutofit/>
              </a:bodyPr>
              <a:lstStyle/>
              <a:p>
                <a:pPr marL="0" lvl="0" indent="0">
                  <a:buNone/>
                </a:pPr>
                <a:endParaRPr lang="en-US" sz="20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0.2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+0.25</m:t>
                              </m:r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 </m:t>
                          </m:r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0.8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 −1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  <a:p>
                <a:pPr marL="0" lvl="0" indent="0">
                  <a:buNone/>
                </a:pPr>
                <a:endParaRPr lang="en-US" sz="2000" dirty="0" smtClean="0"/>
              </a:p>
              <a:p>
                <a:r>
                  <a:rPr lang="en-US" sz="2000" b="1" dirty="0" smtClean="0"/>
                  <a:t>The portion inside the brackets has a inverse z transform is</a:t>
                </a:r>
              </a:p>
              <a:p>
                <a:endParaRPr lang="en-US" sz="2000" dirty="0" smtClean="0"/>
              </a:p>
              <a:p>
                <a:pPr marL="0" lvl="0" indent="0" algn="ctr">
                  <a:buNone/>
                </a:pPr>
                <a:r>
                  <a:rPr lang="en-US" dirty="0" smtClean="0"/>
                  <a:t>0.2(-0.25)</a:t>
                </a:r>
                <a:r>
                  <a:rPr lang="en-US" baseline="30000" dirty="0" smtClean="0"/>
                  <a:t>n</a:t>
                </a:r>
                <a:r>
                  <a:rPr lang="en-US" dirty="0" smtClean="0"/>
                  <a:t>u[n] + 0.8u[n]</a:t>
                </a:r>
              </a:p>
              <a:p>
                <a:pPr marL="0" lvl="0" indent="0" algn="ctr">
                  <a:buNone/>
                </a:pPr>
                <a:endParaRPr lang="en-US" sz="2000" dirty="0"/>
              </a:p>
              <a:p>
                <a:r>
                  <a:rPr lang="en-US" sz="2000" b="1" dirty="0" smtClean="0"/>
                  <a:t>The z</a:t>
                </a:r>
                <a:r>
                  <a:rPr lang="en-US" sz="2000" b="1" baseline="30000" dirty="0" smtClean="0"/>
                  <a:t>-1</a:t>
                </a:r>
                <a:r>
                  <a:rPr lang="en-US" sz="2000" b="1" dirty="0" smtClean="0"/>
                  <a:t> term outside the brackets indicates a time shift by one step.</a:t>
                </a:r>
              </a:p>
              <a:p>
                <a:pPr marL="0" lvl="0" indent="0">
                  <a:buNone/>
                </a:pPr>
                <a:endParaRPr lang="en-US" sz="2000" dirty="0" smtClean="0"/>
              </a:p>
              <a:p>
                <a:r>
                  <a:rPr lang="en-US" sz="2000" b="1" dirty="0" smtClean="0"/>
                  <a:t>Thus</a:t>
                </a:r>
                <a:r>
                  <a:rPr lang="en-US" sz="2000" b="1" dirty="0"/>
                  <a:t>, the final inverse transform </a:t>
                </a:r>
                <a:r>
                  <a:rPr lang="en-US" sz="2000" b="1" dirty="0" smtClean="0"/>
                  <a:t>is</a:t>
                </a:r>
              </a:p>
              <a:p>
                <a:endParaRPr lang="en-US" sz="2000" dirty="0"/>
              </a:p>
              <a:p>
                <a:pPr marL="0" lvl="0" indent="0" algn="ctr">
                  <a:buNone/>
                </a:pPr>
                <a:r>
                  <a:rPr lang="en-US" dirty="0"/>
                  <a:t>X[n] =  0.2(-0.25)</a:t>
                </a:r>
                <a:r>
                  <a:rPr lang="en-US" baseline="30000" dirty="0"/>
                  <a:t>n-1</a:t>
                </a:r>
                <a:r>
                  <a:rPr lang="en-US" dirty="0"/>
                  <a:t>u[n-1] + </a:t>
                </a:r>
                <a:r>
                  <a:rPr lang="en-US" dirty="0" smtClean="0"/>
                  <a:t>0.8u[n-1]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9512" y="1124744"/>
                <a:ext cx="8712968" cy="5733256"/>
              </a:xfrm>
              <a:blipFill rotWithShape="0">
                <a:blip r:embed="rId2"/>
                <a:stretch>
                  <a:fillRect l="-6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65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051720" y="5589240"/>
            <a:ext cx="4968552" cy="648072"/>
          </a:xfrm>
          <a:prstGeom prst="roundRect">
            <a:avLst/>
          </a:prstGeom>
          <a:noFill/>
          <a:ln>
            <a:solidFill>
              <a:srgbClr val="E97F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7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9512" y="1124744"/>
                <a:ext cx="8712968" cy="5733256"/>
              </a:xfrm>
            </p:spPr>
            <p:txBody>
              <a:bodyPr/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Example-25: Using partial fraction method find the inverse z-transform of the signal </a:t>
                </a:r>
              </a:p>
              <a:p>
                <a:pPr marL="0" indent="0" algn="ctr">
                  <a:buNone/>
                </a:pP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1">
                        <a:latin typeface="Cambria Math" panose="02040503050406030204" pitchFamily="18" charset="0"/>
                        <a:ea typeface="+mn-ea"/>
                        <a:cs typeface="+mn-cs"/>
                      </a:rPr>
                      <m:t>X</m:t>
                    </m:r>
                    <m:r>
                      <a:rPr lang="en-US" sz="2800" b="0">
                        <a:latin typeface="Cambria Math" panose="02040503050406030204" pitchFamily="18" charset="0"/>
                        <a:ea typeface="+mn-ea"/>
                        <a:cs typeface="+mn-cs"/>
                      </a:rPr>
                      <m:t>(</m:t>
                    </m:r>
                    <m:r>
                      <m:rPr>
                        <m:sty m:val="p"/>
                      </m:rPr>
                      <a:rPr lang="en-US" sz="2800" b="0" i="1">
                        <a:latin typeface="Cambria Math" panose="02040503050406030204" pitchFamily="18" charset="0"/>
                        <a:ea typeface="+mn-ea"/>
                        <a:cs typeface="+mn-cs"/>
                      </a:rPr>
                      <m:t>z</m:t>
                    </m:r>
                    <m:r>
                      <a:rPr lang="en-US" sz="2800" b="0">
                        <a:latin typeface="Cambria Math" panose="02040503050406030204" pitchFamily="18" charset="0"/>
                        <a:ea typeface="+mn-ea"/>
                        <a:cs typeface="+mn-cs"/>
                      </a:rPr>
                      <m:t>)=</m:t>
                    </m:r>
                    <m:f>
                      <m:fPr>
                        <m:ctrlPr>
                          <a:rPr lang="en-US" sz="2800" i="1">
                            <a:latin typeface="Cambria Math"/>
                            <a:ea typeface="+mn-ea"/>
                            <a:cs typeface="+mn-cs"/>
                          </a:rPr>
                        </m:ctrlPr>
                      </m:fPr>
                      <m:num>
                        <m:r>
                          <a:rPr lang="en-US" sz="2800" b="0" i="1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5</m:t>
                        </m:r>
                      </m:num>
                      <m:den>
                        <m:sSup>
                          <m:sSupPr>
                            <m:ctrlPr>
                              <a:rPr lang="en-US" sz="2800" i="1">
                                <a:latin typeface="Cambria Math"/>
                                <a:ea typeface="+mn-ea"/>
                                <a:cs typeface="+mn-cs"/>
                              </a:rPr>
                            </m:ctrlPr>
                          </m:sSupPr>
                          <m:e>
                            <m:r>
                              <a:rPr lang="en-US" sz="2800" b="0" i="1"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b="0" i="1"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2</m:t>
                            </m:r>
                          </m:sup>
                        </m:sSup>
                        <m:r>
                          <a:rPr lang="en-US" sz="2800" b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 + </m:t>
                        </m:r>
                        <m:r>
                          <a:rPr lang="en-US" sz="2800" b="0" i="1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0</m:t>
                        </m:r>
                        <m:r>
                          <a:rPr lang="en-US" sz="2800" b="0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.</m:t>
                        </m:r>
                        <m:r>
                          <a:rPr lang="en-US" sz="2800" b="0" i="1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  <m:r>
                          <a:rPr lang="en-US" sz="2800" b="0" i="1"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𝑧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:endParaRPr lang="en-US" dirty="0" smtClean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</a:t>
                </a:r>
                <a:r>
                  <a:rPr lang="en-US" dirty="0" smtClean="0"/>
                  <a:t> </a:t>
                </a:r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X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0.2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25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−25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0.2</m:t>
                        </m:r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</a:rPr>
                      <m:t>(25−25 </m:t>
                    </m:r>
                    <m:f>
                      <m:fPr>
                        <m:ctrlPr>
                          <a:rPr lang="en-US" sz="20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0.2</m:t>
                        </m:r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 smtClean="0"/>
              </a:p>
              <a:p>
                <a:pPr marL="0" indent="0">
                  <a:buNone/>
                </a:pPr>
                <a:endParaRPr lang="en-US" sz="2000" dirty="0" smtClean="0"/>
              </a:p>
              <a:p>
                <a:r>
                  <a:rPr lang="en-US" sz="2000" b="1" dirty="0" smtClean="0"/>
                  <a:t>Thus</a:t>
                </a:r>
                <a:r>
                  <a:rPr lang="en-US" sz="2000" b="1" dirty="0"/>
                  <a:t>, the final inverse transform is</a:t>
                </a:r>
              </a:p>
              <a:p>
                <a:pPr marL="0" indent="0" algn="ctr">
                  <a:buNone/>
                </a:pPr>
                <a:r>
                  <a:rPr lang="en-US" sz="2000" dirty="0"/>
                  <a:t>X[n] =  25δ[n-1] – 25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20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0.2)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−1]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9512" y="1124744"/>
                <a:ext cx="8712968" cy="5733256"/>
              </a:xfrm>
              <a:blipFill rotWithShape="0">
                <a:blip r:embed="rId2"/>
                <a:stretch>
                  <a:fillRect l="-1049" t="-851" r="-10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66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51520" y="3068960"/>
            <a:ext cx="86409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2100" indent="-292100" algn="just">
              <a:buFont typeface="Arial" panose="020B0604020202020204" pitchFamily="34" charset="0"/>
              <a:buChar char="•"/>
            </a:pPr>
            <a:r>
              <a:rPr lang="en-US" sz="2000" b="1" dirty="0"/>
              <a:t>The denominator of X(z) can be factored to give 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8432" y="4325034"/>
            <a:ext cx="39324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The partial fraction expansion 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3245888" y="3429000"/>
                <a:ext cx="2694264" cy="8592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effectLst/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400" b="0" i="0" smtClean="0">
                          <a:effectLst/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effectLst/>
                          <a:latin typeface="Cambria Math" panose="02040503050406030204" pitchFamily="18" charset="0"/>
                        </a:rPr>
                        <m:t>z</m:t>
                      </m:r>
                      <m:r>
                        <a:rPr lang="en-US" sz="2400" b="0" i="0" smtClean="0">
                          <a:effectLst/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sz="2400" i="1">
                              <a:effectLst/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5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𝑧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𝑧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+ 0.2)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5888" y="3429000"/>
                <a:ext cx="2694264" cy="85921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912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124744"/>
                <a:ext cx="8928992" cy="5733256"/>
              </a:xfrm>
            </p:spPr>
            <p:txBody>
              <a:bodyPr/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Example-26: Using partial fraction method find the inverse z-transform of the signal 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Y</m:t>
                    </m:r>
                    <m:d>
                      <m:dPr>
                        <m:ctrlPr>
                          <a:rPr lang="en-US" i="1" smtClean="0">
                            <a:latin typeface="Cambria Math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1)(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0.6)</m:t>
                        </m:r>
                      </m:den>
                    </m:f>
                  </m:oMath>
                </a14:m>
                <a:r>
                  <a:rPr lang="en-US" dirty="0" smtClean="0"/>
                  <a:t>  </a:t>
                </a:r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</a:t>
                </a:r>
                <a:r>
                  <a:rPr lang="en-US" dirty="0" smtClean="0"/>
                  <a:t> </a:t>
                </a:r>
              </a:p>
              <a:p>
                <a:pPr algn="just"/>
                <a:r>
                  <a:rPr lang="en-US" sz="2000" b="1" dirty="0"/>
                  <a:t>The denominator is already factored into simple factors. The partial fraction expression of Y(z) has three terms, one for each of the roots in the denominator</a:t>
                </a:r>
                <a:r>
                  <a:rPr lang="en-US" sz="2000" b="1" dirty="0" smtClean="0"/>
                  <a:t>; </a:t>
                </a:r>
              </a:p>
              <a:p>
                <a:pPr marL="0" indent="0" algn="just">
                  <a:buNone/>
                </a:pPr>
                <a:endParaRPr lang="en-US" sz="2000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>
                              <a:latin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en-US" b="0" i="1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  <m:r>
                        <a:rPr lang="en-US" b="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>
                              <a:latin typeface="Cambria Math" panose="02040503050406030204" pitchFamily="18" charset="0"/>
                            </a:rPr>
                            <m:t>𝐵</m:t>
                          </m:r>
                        </m:num>
                        <m:den>
                          <m:r>
                            <a:rPr lang="en-US" b="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  <m:r>
                        <a:rPr lang="en-US" b="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>
                              <a:latin typeface="Cambria Math" panose="02040503050406030204" pitchFamily="18" charset="0"/>
                            </a:rPr>
                            <m:t>𝐶</m:t>
                          </m:r>
                        </m:num>
                        <m:den>
                          <m:r>
                            <a:rPr lang="en-US" b="0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>
                              <a:latin typeface="Cambria Math" panose="02040503050406030204" pitchFamily="18" charset="0"/>
                            </a:rPr>
                            <m:t>−0.6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r>
                  <a:rPr lang="en-US" sz="2000" b="1" dirty="0"/>
                  <a:t>Covering up the z term  in the denominator and evaluating Y(z) at </a:t>
                </a:r>
                <a:r>
                  <a:rPr lang="en-US" sz="2000" b="1" dirty="0" smtClean="0"/>
                  <a:t>z = 0</a:t>
                </a:r>
                <a:r>
                  <a:rPr lang="en-US" sz="2000" b="1" dirty="0"/>
                  <a:t>,</a:t>
                </a:r>
                <a:r>
                  <a:rPr lang="en-US" b="1" dirty="0"/>
                  <a:t/>
                </a:r>
                <a:br>
                  <a:rPr lang="en-US" b="1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>
                            <a:latin typeface="Cambria Math" panose="02040503050406030204" pitchFamily="18" charset="0"/>
                          </a:rPr>
                          <m:t>0.5</m:t>
                        </m:r>
                      </m:num>
                      <m:den>
                        <m:r>
                          <a:rPr lang="en-US" b="0" i="1">
                            <a:latin typeface="Cambria Math" panose="02040503050406030204" pitchFamily="18" charset="0"/>
                          </a:rPr>
                          <m:t>(0−1)(0−0.6)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124744"/>
                <a:ext cx="8928992" cy="5733256"/>
              </a:xfrm>
              <a:blipFill rotWithShape="0">
                <a:blip r:embed="rId2"/>
                <a:stretch>
                  <a:fillRect l="-1093" t="-851" r="-10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0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196752"/>
                <a:ext cx="8964488" cy="5517232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sz="2000" b="1" dirty="0" smtClean="0"/>
                  <a:t>Covering up the (z - 1</a:t>
                </a:r>
                <a:r>
                  <a:rPr lang="en-US" sz="2000" b="1" dirty="0"/>
                  <a:t>) term in the denominator and evaluating at </a:t>
                </a:r>
                <a:r>
                  <a:rPr lang="en-US" sz="2000" b="1" dirty="0" smtClean="0"/>
                  <a:t>t = 1,</a:t>
                </a:r>
              </a:p>
              <a:p>
                <a:endParaRPr lang="en-US" sz="2000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en-U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1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𝟓</m:t>
                          </m:r>
                        </m:num>
                        <m:den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)(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𝟔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1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𝟓</m:t>
                          </m:r>
                        </m:num>
                        <m:den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𝟒</m:t>
                          </m:r>
                        </m:den>
                      </m:f>
                    </m:oMath>
                  </m:oMathPara>
                </a14:m>
                <a:endParaRPr lang="en-US" sz="2000" b="1" dirty="0" smtClean="0"/>
              </a:p>
              <a:p>
                <a:pPr marL="0" indent="0">
                  <a:buNone/>
                </a:pPr>
                <a:endParaRPr lang="en-US" sz="2000" dirty="0"/>
              </a:p>
              <a:p>
                <a:r>
                  <a:rPr lang="en-US" sz="2000" b="1" dirty="0"/>
                  <a:t>Covering up the (</a:t>
                </a:r>
                <a:r>
                  <a:rPr lang="en-US" sz="2000" b="1" dirty="0" smtClean="0"/>
                  <a:t>z - 0.6</a:t>
                </a:r>
                <a:r>
                  <a:rPr lang="en-US" sz="2000" b="1" dirty="0"/>
                  <a:t>) term and evaluating at </a:t>
                </a:r>
                <a:r>
                  <a:rPr lang="en-US" sz="2000" b="1" dirty="0" smtClean="0"/>
                  <a:t>t = 0.6,</a:t>
                </a:r>
              </a:p>
              <a:p>
                <a:r>
                  <a:rPr lang="en-US" sz="2000" b="1" dirty="0"/>
                  <a:t/>
                </a:r>
                <a:br>
                  <a:rPr lang="en-US" sz="2000" b="1" dirty="0"/>
                </a:br>
                <a14:m>
                  <m:oMath xmlns:m="http://schemas.openxmlformats.org/officeDocument/2006/math"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en-US" sz="2000" b="1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1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𝟓</m:t>
                        </m:r>
                      </m:num>
                      <m:den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𝟔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)(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𝟔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000" b="1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𝟐𝟓</m:t>
                        </m:r>
                      </m:num>
                      <m:den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𝟏𝟐</m:t>
                        </m:r>
                      </m:den>
                    </m:f>
                  </m:oMath>
                </a14:m>
                <a:endParaRPr lang="en-US" sz="2000" b="1" dirty="0" smtClean="0"/>
              </a:p>
              <a:p>
                <a:endParaRPr lang="en-US" sz="2000" b="1" dirty="0"/>
              </a:p>
              <a:p>
                <a:r>
                  <a:rPr lang="en-US" sz="2000" b="1" dirty="0" smtClean="0"/>
                  <a:t>Hence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</a:rPr>
                      <m:t>𝒀</m:t>
                    </m:r>
                    <m:d>
                      <m:dPr>
                        <m:ctrlPr>
                          <a:rPr lang="en-US" sz="2200" b="1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200" b="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1" i="1">
                            <a:latin typeface="Cambria Math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200" b="1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𝟓</m:t>
                            </m:r>
                          </m:num>
                          <m:den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𝟔</m:t>
                            </m:r>
                          </m:den>
                        </m:f>
                      </m:num>
                      <m:den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  <m:r>
                      <a:rPr lang="en-US" sz="2200" b="1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200" b="1" i="1">
                            <a:latin typeface="Cambria Math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200" b="1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𝟓</m:t>
                            </m:r>
                          </m:num>
                          <m:den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𝟒</m:t>
                            </m:r>
                          </m:den>
                        </m:f>
                      </m:num>
                      <m:den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 − 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𝟏</m:t>
                        </m:r>
                      </m:den>
                    </m:f>
                    <m:r>
                      <a:rPr lang="en-US" sz="2200" b="1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200" b="1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200" b="1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𝟐𝟓</m:t>
                            </m:r>
                          </m:num>
                          <m:den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𝟏𝟐</m:t>
                            </m:r>
                          </m:den>
                        </m:f>
                      </m:num>
                      <m:den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 − 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𝟔</m:t>
                        </m:r>
                      </m:den>
                    </m:f>
                    <m:r>
                      <a:rPr lang="en-US" sz="2200" b="1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b="1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b="1" i="1">
                            <a:latin typeface="Cambria Math"/>
                          </a:rPr>
                        </m:ctrlPr>
                      </m:sSup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p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d>
                      <m:dPr>
                        <m:ctrlPr>
                          <a:rPr lang="en-US" sz="2200" b="1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200" b="1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𝟓</m:t>
                            </m:r>
                          </m:num>
                          <m:den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𝟔</m:t>
                            </m:r>
                          </m:den>
                        </m:f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2200" b="1" i="1">
                                <a:latin typeface="Cambria Math"/>
                              </a:rPr>
                            </m:ctrlPr>
                          </m:fPr>
                          <m:num>
                            <m:f>
                              <m:fPr>
                                <m:ctrlPr>
                                  <a:rPr lang="en-US" sz="2200" b="1" i="1" smtClean="0">
                                    <a:latin typeface="Cambria Math"/>
                                  </a:rPr>
                                </m:ctrlPr>
                              </m:fPr>
                              <m:num>
                                <m:r>
                                  <a:rPr lang="en-US" sz="2200" b="1" i="1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num>
                              <m:den>
                                <m:r>
                                  <a:rPr lang="en-US" sz="2200" b="1" i="1" smtClean="0"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</m:den>
                            </m:f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num>
                          <m:den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den>
                        </m:f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2200" b="1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1" i="1">
                                    <a:latin typeface="Cambria Math"/>
                                  </a:rPr>
                                </m:ctrlPr>
                              </m:fPr>
                              <m:num>
                                <m:r>
                                  <a:rPr lang="en-US" sz="2200" b="1" i="1">
                                    <a:latin typeface="Cambria Math" panose="02040503050406030204" pitchFamily="18" charset="0"/>
                                  </a:rPr>
                                  <m:t>𝟐𝟓</m:t>
                                </m:r>
                              </m:num>
                              <m:den>
                                <m:r>
                                  <a:rPr lang="en-US" sz="2200" b="1" i="1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</m:den>
                            </m:f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num>
                          <m:den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𝟔</m:t>
                            </m:r>
                          </m:den>
                        </m:f>
                      </m:e>
                    </m:d>
                  </m:oMath>
                </a14:m>
                <a:endParaRPr lang="en-US" sz="2200" b="1" i="1" dirty="0" smtClean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:endParaRPr lang="en-US" sz="2000" b="1" i="1" dirty="0">
                  <a:latin typeface="Cambria Math" panose="02040503050406030204" pitchFamily="18" charset="0"/>
                </a:endParaRPr>
              </a:p>
              <a:p>
                <a:r>
                  <a:rPr lang="en-US" sz="2000" b="1" dirty="0"/>
                  <a:t>The inverse z transform </a:t>
                </a:r>
                <a:r>
                  <a:rPr lang="en-US" sz="2000" b="1" dirty="0" smtClean="0"/>
                  <a:t>using the Table is</a:t>
                </a:r>
                <a:r>
                  <a:rPr lang="en-US" sz="2000" b="1" dirty="0"/>
                  <a:t/>
                </a:r>
                <a:br>
                  <a:rPr lang="en-US" sz="2000" b="1" dirty="0"/>
                </a:br>
                <a:r>
                  <a:rPr lang="en-US" sz="2000" b="1" dirty="0"/>
                  <a:t>		</a:t>
                </a:r>
                <a:br>
                  <a:rPr lang="en-US" sz="2000" b="1" dirty="0"/>
                </a:br>
                <a:r>
                  <a:rPr lang="en-US" sz="2000" b="1" dirty="0"/>
                  <a:t>		</a:t>
                </a:r>
                <a:r>
                  <a:rPr lang="en-US" sz="2200" b="1" dirty="0"/>
                  <a:t>y[n]</a:t>
                </a:r>
                <a:r>
                  <a:rPr lang="en-US" sz="2200" b="1" dirty="0" smtClean="0"/>
                  <a:t> </a:t>
                </a:r>
                <a:r>
                  <a:rPr lang="en-US" sz="2200" b="1" dirty="0"/>
                  <a:t>=</a:t>
                </a:r>
                <a14:m>
                  <m:oMath xmlns:m="http://schemas.openxmlformats.org/officeDocument/2006/math">
                    <m:r>
                      <a:rPr lang="en-US" sz="2200" b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200" b="1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𝟓</m:t>
                        </m:r>
                      </m:num>
                      <m:den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𝟔</m:t>
                        </m:r>
                      </m:den>
                    </m:f>
                  </m:oMath>
                </a14:m>
                <a:r>
                  <a:rPr lang="en-US" sz="2200" b="1" dirty="0" smtClean="0"/>
                  <a:t>δ[n - 1</a:t>
                </a:r>
                <a:r>
                  <a:rPr lang="en-US" sz="2200" b="1" dirty="0"/>
                  <a:t>]</a:t>
                </a:r>
                <a:r>
                  <a:rPr lang="en-US" sz="2200" b="1" dirty="0" smtClean="0"/>
                  <a:t> </a:t>
                </a:r>
                <a:r>
                  <a:rPr lang="en-US" sz="2200" b="1" dirty="0"/>
                  <a:t>+</a:t>
                </a:r>
                <a14:m>
                  <m:oMath xmlns:m="http://schemas.openxmlformats.org/officeDocument/2006/math">
                    <m:r>
                      <a:rPr lang="en-US" sz="2200" b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200" b="1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𝟓</m:t>
                        </m:r>
                      </m:num>
                      <m:den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𝟒</m:t>
                        </m:r>
                      </m:den>
                    </m:f>
                    <m:r>
                      <a:rPr lang="en-US" sz="2200" b="1" i="1">
                        <a:latin typeface="Cambria Math" panose="02040503050406030204" pitchFamily="18" charset="0"/>
                      </a:rPr>
                      <m:t>𝒖</m:t>
                    </m:r>
                    <m:d>
                      <m:dPr>
                        <m:begChr m:val="["/>
                        <m:endChr m:val="]"/>
                        <m:ctrlPr>
                          <a:rPr lang="en-US" sz="2200" b="1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𝒏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</m:d>
                    <m:r>
                      <a:rPr lang="en-US" sz="2200" b="1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200" b="1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𝟐𝟓</m:t>
                        </m:r>
                      </m:num>
                      <m:den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𝟏𝟐</m:t>
                        </m:r>
                      </m:den>
                    </m:f>
                  </m:oMath>
                </a14:m>
                <a:r>
                  <a:rPr lang="en-US" sz="2200" b="1" dirty="0"/>
                  <a:t>(0.6)</a:t>
                </a:r>
                <a:r>
                  <a:rPr lang="en-US" sz="2200" b="1" baseline="30000" dirty="0"/>
                  <a:t>n-1 </a:t>
                </a:r>
                <a:r>
                  <a:rPr lang="en-US" sz="2200" b="1" dirty="0" smtClean="0"/>
                  <a:t>u[n - 1]</a:t>
                </a:r>
                <a:endParaRPr lang="en-US" sz="2200" b="1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196752"/>
                <a:ext cx="8964488" cy="5517232"/>
              </a:xfrm>
              <a:blipFill rotWithShape="0">
                <a:blip r:embed="rId2"/>
                <a:stretch>
                  <a:fillRect l="-544" t="-1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8307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124744"/>
                <a:ext cx="8928992" cy="5733256"/>
              </a:xfrm>
            </p:spPr>
            <p:txBody>
              <a:bodyPr/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Example-27: Using partial fraction method find the impulse response of the system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1+0.25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 smtClean="0"/>
                  <a:t>  </a:t>
                </a:r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</a:t>
                </a:r>
                <a:r>
                  <a:rPr lang="en-US" dirty="0" smtClean="0"/>
                  <a:t> </a:t>
                </a:r>
              </a:p>
              <a:p>
                <a:pPr algn="just"/>
                <a:r>
                  <a:rPr lang="en-US" sz="2000" b="1" dirty="0"/>
                  <a:t>Changing to standard from, the transfer function </a:t>
                </a:r>
                <a:r>
                  <a:rPr lang="en-US" sz="2000" b="1" dirty="0" smtClean="0"/>
                  <a:t>becomes; </a:t>
                </a:r>
              </a:p>
              <a:p>
                <a:pPr marL="0" indent="0" algn="just">
                  <a:buNone/>
                </a:pPr>
                <a:endParaRPr lang="en-US" sz="2000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+0.25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r>
                  <a:rPr lang="en-US" sz="2000" b="1" dirty="0"/>
                  <a:t>Its partial fraction expansion </a:t>
                </a:r>
                <a:r>
                  <a:rPr lang="en-US" sz="2000" b="1" dirty="0" smtClean="0"/>
                  <a:t>is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+0.25</m:t>
                              </m:r>
                            </m:e>
                          </m:d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+0.25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124744"/>
                <a:ext cx="8928992" cy="5733256"/>
              </a:xfrm>
              <a:blipFill rotWithShape="0">
                <a:blip r:embed="rId2"/>
                <a:stretch>
                  <a:fillRect l="-1093" t="-851" r="-10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9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Transform 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163185" y="1144096"/>
            <a:ext cx="5145119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534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−4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+0.25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4−</m:t>
                          </m:r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+0.25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just">
                  <a:buNone/>
                </a:pPr>
                <a:r>
                  <a:rPr lang="en-US" dirty="0"/>
                  <a:t>The portion within the brackets gives the inverse transform </a:t>
                </a:r>
                <a:endParaRPr lang="en-US" dirty="0" smtClean="0"/>
              </a:p>
              <a:p>
                <a:pPr marL="0" indent="0" algn="just">
                  <a:buNone/>
                </a:pPr>
                <a:r>
                  <a:rPr lang="en-US" dirty="0" smtClean="0"/>
                  <a:t>4δ[n] - 4</a:t>
                </a:r>
                <a:r>
                  <a:rPr lang="en-US" dirty="0"/>
                  <a:t>(-0.25)</a:t>
                </a:r>
                <a:r>
                  <a:rPr lang="en-US" baseline="30000" dirty="0"/>
                  <a:t>n</a:t>
                </a:r>
                <a:r>
                  <a:rPr lang="en-US" dirty="0"/>
                  <a:t> u[n], so the final inverse transform </a:t>
                </a:r>
                <a:r>
                  <a:rPr lang="en-US" dirty="0" smtClean="0"/>
                  <a:t>is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dirty="0"/>
                  <a:t>h[n</a:t>
                </a:r>
                <a:r>
                  <a:rPr lang="en-US" dirty="0" smtClean="0"/>
                  <a:t>] = 4δ[n - 1] - 4</a:t>
                </a:r>
                <a:r>
                  <a:rPr lang="en-US" dirty="0"/>
                  <a:t>(-</a:t>
                </a:r>
                <a:r>
                  <a:rPr lang="en-US" dirty="0" smtClean="0"/>
                  <a:t>0.25)</a:t>
                </a:r>
                <a:r>
                  <a:rPr lang="en-US" b="1" baseline="30000" dirty="0" smtClean="0"/>
                  <a:t>n-1</a:t>
                </a:r>
                <a:r>
                  <a:rPr lang="en-US" dirty="0" smtClean="0"/>
                  <a:t>u[n - 1</a:t>
                </a:r>
                <a:r>
                  <a:rPr lang="en-US" dirty="0"/>
                  <a:t>]</a:t>
                </a: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56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124744"/>
                <a:ext cx="8928992" cy="5733256"/>
              </a:xfrm>
            </p:spPr>
            <p:txBody>
              <a:bodyPr/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Example-28: Using partial fraction method find the inverse z-transform of the signal </a:t>
                </a:r>
              </a:p>
              <a:p>
                <a:pPr marL="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+0.2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</m:oMath>
                  </m:oMathPara>
                </a14:m>
                <a:endParaRPr lang="en-US" b="1" dirty="0" smtClean="0">
                  <a:solidFill>
                    <a:srgbClr val="C00000"/>
                  </a:solidFill>
                </a:endParaRPr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0070C0"/>
                    </a:solidFill>
                  </a:rPr>
                  <a:t>Solution</a:t>
                </a:r>
                <a:endParaRPr lang="en-US" dirty="0" smtClean="0"/>
              </a:p>
              <a:p>
                <a:pPr algn="just"/>
                <a:r>
                  <a:rPr lang="en-US" sz="2000" b="1" dirty="0"/>
                  <a:t>T</a:t>
                </a:r>
                <a:r>
                  <a:rPr lang="en-US" sz="2000" b="1" dirty="0" smtClean="0"/>
                  <a:t>he denominator of X(z) can be factored to give; </a:t>
                </a:r>
              </a:p>
              <a:p>
                <a:pPr marL="0" indent="0" algn="just">
                  <a:buNone/>
                </a:pPr>
                <a:endParaRPr lang="en-US" sz="2000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  <m:d>
                            <m:d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+0.2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r>
                  <a:rPr lang="en-US" sz="2000" b="1" dirty="0"/>
                  <a:t>Its partial fraction expansion </a:t>
                </a:r>
                <a:r>
                  <a:rPr lang="en-US" sz="2000" b="1" dirty="0" smtClean="0"/>
                  <a:t>is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+0.2</m:t>
                              </m:r>
                            </m:e>
                          </m:d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+0.2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124744"/>
                <a:ext cx="8928992" cy="5733256"/>
              </a:xfrm>
              <a:blipFill rotWithShape="0">
                <a:blip r:embed="rId2"/>
                <a:stretch>
                  <a:fillRect l="-1093" t="-851" r="-10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2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25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−25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+0.2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25−</m:t>
                          </m:r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25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+0.2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just">
                  <a:buNone/>
                </a:pPr>
                <a:r>
                  <a:rPr lang="en-US" dirty="0" smtClean="0"/>
                  <a:t>The </a:t>
                </a:r>
                <a:r>
                  <a:rPr lang="en-US" dirty="0"/>
                  <a:t>final inverse transform </a:t>
                </a:r>
                <a:r>
                  <a:rPr lang="en-US" dirty="0" smtClean="0"/>
                  <a:t>is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dirty="0" smtClean="0"/>
                  <a:t>x[n] = 25δ[n - 1] - 25(-0.2)</a:t>
                </a:r>
                <a:r>
                  <a:rPr lang="en-US" b="1" baseline="30000" dirty="0" smtClean="0"/>
                  <a:t>n-1</a:t>
                </a:r>
                <a:r>
                  <a:rPr lang="en-US" dirty="0" smtClean="0"/>
                  <a:t>u[n - 1</a:t>
                </a:r>
                <a:r>
                  <a:rPr lang="en-US" dirty="0"/>
                  <a:t>]</a:t>
                </a: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45780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40768"/>
            <a:ext cx="8712968" cy="5380707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Example-29: Using partial fraction method find the inverse z-transform of the signal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121" y="1988840"/>
            <a:ext cx="4369758" cy="9400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lum bright="-20000" contrast="40000"/>
          </a:blip>
          <a:srcRect l="27754" t="41561" r="39289"/>
          <a:stretch/>
        </p:blipFill>
        <p:spPr>
          <a:xfrm>
            <a:off x="2339752" y="4262224"/>
            <a:ext cx="3291840" cy="8229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2411760" y="5898976"/>
            <a:ext cx="3524501" cy="9144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51520" y="3574757"/>
            <a:ext cx="86409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2100" indent="-292100" algn="just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0000"/>
                </a:solidFill>
              </a:rPr>
              <a:t>Eliminating </a:t>
            </a:r>
            <a:r>
              <a:rPr lang="en-US" sz="2000" b="1" dirty="0">
                <a:solidFill>
                  <a:srgbClr val="000000"/>
                </a:solidFill>
              </a:rPr>
              <a:t>the negative power of 𝑧 by multiplying the numerator and denominator by 𝑧</a:t>
            </a:r>
            <a:r>
              <a:rPr lang="en-US" sz="2000" b="1" baseline="30000" dirty="0">
                <a:solidFill>
                  <a:srgbClr val="000000"/>
                </a:solidFill>
              </a:rPr>
              <a:t>2</a:t>
            </a:r>
            <a:r>
              <a:rPr lang="en-US" sz="2000" b="1" dirty="0">
                <a:solidFill>
                  <a:srgbClr val="000000"/>
                </a:solidFill>
              </a:rPr>
              <a:t> yields 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8432" y="5363924"/>
            <a:ext cx="39462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0000"/>
                </a:solidFill>
              </a:rPr>
              <a:t>Dividing </a:t>
            </a:r>
            <a:r>
              <a:rPr lang="en-US" sz="2000" b="1" dirty="0">
                <a:solidFill>
                  <a:srgbClr val="000000"/>
                </a:solidFill>
              </a:rPr>
              <a:t>both sides by 𝑧 leads to </a:t>
            </a:r>
          </a:p>
        </p:txBody>
      </p:sp>
    </p:spTree>
    <p:extLst>
      <p:ext uri="{BB962C8B-B14F-4D97-AF65-F5344CB8AC3E}">
        <p14:creationId xmlns:p14="http://schemas.microsoft.com/office/powerpoint/2010/main" val="324059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40768"/>
            <a:ext cx="8712968" cy="5380707"/>
          </a:xfrm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000000"/>
                </a:solidFill>
                <a:ea typeface="+mn-ea"/>
                <a:cs typeface="+mn-cs"/>
              </a:rPr>
              <a:t>Again</a:t>
            </a:r>
            <a:r>
              <a:rPr lang="en-US" sz="2000" b="1" dirty="0">
                <a:solidFill>
                  <a:srgbClr val="000000"/>
                </a:solidFill>
                <a:ea typeface="+mn-ea"/>
                <a:cs typeface="+mn-cs"/>
              </a:rPr>
              <a:t>, we write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74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086310" y="4190216"/>
            <a:ext cx="4937623" cy="8229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lum bright="-20000" contrast="40000"/>
          </a:blip>
          <a:srcRect l="43707"/>
          <a:stretch/>
        </p:blipFill>
        <p:spPr>
          <a:xfrm>
            <a:off x="2843808" y="1628800"/>
            <a:ext cx="3060527" cy="96543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2051720" y="5466928"/>
            <a:ext cx="5357467" cy="9144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23528" y="3347700"/>
            <a:ext cx="45373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0000"/>
                </a:solidFill>
              </a:rPr>
              <a:t>where </a:t>
            </a:r>
            <a:r>
              <a:rPr lang="en-US" sz="2000" b="1" dirty="0">
                <a:solidFill>
                  <a:srgbClr val="000000"/>
                </a:solidFill>
              </a:rPr>
              <a:t>A and B are constants found as </a:t>
            </a:r>
          </a:p>
        </p:txBody>
      </p:sp>
    </p:spTree>
    <p:extLst>
      <p:ext uri="{BB962C8B-B14F-4D97-AF65-F5344CB8AC3E}">
        <p14:creationId xmlns:p14="http://schemas.microsoft.com/office/powerpoint/2010/main" val="56438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40768"/>
            <a:ext cx="8712968" cy="538070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-20000" contrast="40000"/>
          </a:blip>
          <a:srcRect l="41023"/>
          <a:stretch/>
        </p:blipFill>
        <p:spPr>
          <a:xfrm>
            <a:off x="2411760" y="1412776"/>
            <a:ext cx="3416205" cy="9908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lum bright="-20000" contrast="40000"/>
          </a:blip>
          <a:srcRect r="53348"/>
          <a:stretch/>
        </p:blipFill>
        <p:spPr>
          <a:xfrm>
            <a:off x="2425613" y="3478164"/>
            <a:ext cx="3010483" cy="6605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47530"/>
          <a:stretch/>
        </p:blipFill>
        <p:spPr>
          <a:xfrm>
            <a:off x="3059832" y="4365104"/>
            <a:ext cx="3384376" cy="65842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75448" y="5507940"/>
            <a:ext cx="38286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0000"/>
                </a:solidFill>
              </a:rPr>
              <a:t>From </a:t>
            </a:r>
            <a:r>
              <a:rPr lang="en-US" sz="2000" b="1" dirty="0">
                <a:solidFill>
                  <a:srgbClr val="000000"/>
                </a:solidFill>
              </a:rPr>
              <a:t>table of z-transform pairs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5448" y="2924944"/>
            <a:ext cx="40102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0000"/>
                </a:solidFill>
              </a:rPr>
              <a:t>Multiplying </a:t>
            </a:r>
            <a:r>
              <a:rPr lang="en-US" sz="2000" b="1" dirty="0">
                <a:solidFill>
                  <a:srgbClr val="000000"/>
                </a:solidFill>
              </a:rPr>
              <a:t>𝑧 on both sides gives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11560" y="1412776"/>
            <a:ext cx="10310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0000"/>
                </a:solidFill>
              </a:rPr>
              <a:t>Thus</a:t>
            </a:r>
            <a:r>
              <a:rPr lang="en-US" b="1" dirty="0" smtClean="0">
                <a:solidFill>
                  <a:srgbClr val="000000"/>
                </a:solidFill>
              </a:rPr>
              <a:t> </a:t>
            </a:r>
            <a:endParaRPr lang="en-US" b="1" dirty="0">
              <a:solidFill>
                <a:srgbClr val="00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2411760" y="6141296"/>
            <a:ext cx="3193575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124744"/>
            <a:ext cx="8712968" cy="5661248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Example-30: Using partial fraction method find the inverse z-transform of the signal </a:t>
            </a:r>
          </a:p>
          <a:p>
            <a:pPr marL="0" indent="0">
              <a:buNone/>
            </a:pPr>
            <a:endParaRPr lang="en-US" b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  <a:r>
              <a:rPr lang="en-US" dirty="0" smtClean="0"/>
              <a:t> </a:t>
            </a:r>
          </a:p>
          <a:p>
            <a:r>
              <a:rPr lang="en-US" sz="2000" b="1" dirty="0" smtClean="0">
                <a:solidFill>
                  <a:srgbClr val="000000"/>
                </a:solidFill>
              </a:rPr>
              <a:t>Dividing </a:t>
            </a:r>
            <a:r>
              <a:rPr lang="en-US" sz="2000" b="1" dirty="0">
                <a:solidFill>
                  <a:srgbClr val="000000"/>
                </a:solidFill>
              </a:rPr>
              <a:t>both sides by 𝑧 leads to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sz="2000" b="1" dirty="0" smtClean="0">
                <a:solidFill>
                  <a:srgbClr val="000000"/>
                </a:solidFill>
              </a:rPr>
              <a:t>Using partial fraction method </a:t>
            </a:r>
          </a:p>
          <a:p>
            <a:pPr marL="0" indent="0">
              <a:buNone/>
            </a:pPr>
            <a:endParaRPr lang="en-US" sz="2000" b="1" dirty="0" smtClean="0">
              <a:solidFill>
                <a:srgbClr val="000000"/>
              </a:solidFill>
            </a:endParaRPr>
          </a:p>
          <a:p>
            <a:r>
              <a:rPr lang="en-US" sz="2000" b="1" dirty="0" smtClean="0">
                <a:solidFill>
                  <a:srgbClr val="000000"/>
                </a:solidFill>
              </a:rPr>
              <a:t>Multiplying </a:t>
            </a:r>
            <a:r>
              <a:rPr lang="en-US" sz="2000" b="1" dirty="0">
                <a:solidFill>
                  <a:srgbClr val="000000"/>
                </a:solidFill>
              </a:rPr>
              <a:t>𝑧 on both sides gives </a:t>
            </a:r>
            <a:endParaRPr lang="en-US" sz="2000" b="1" dirty="0" smtClean="0">
              <a:solidFill>
                <a:srgbClr val="000000"/>
              </a:solidFill>
            </a:endParaRPr>
          </a:p>
          <a:p>
            <a:endParaRPr lang="en-US" sz="2000" b="1" dirty="0">
              <a:solidFill>
                <a:srgbClr val="000000"/>
              </a:solidFill>
            </a:endParaRPr>
          </a:p>
          <a:p>
            <a:r>
              <a:rPr lang="en-US" sz="2000" b="1" dirty="0" smtClean="0">
                <a:solidFill>
                  <a:srgbClr val="000000"/>
                </a:solidFill>
              </a:rPr>
              <a:t>From </a:t>
            </a:r>
            <a:r>
              <a:rPr lang="en-US" sz="2000" b="1" dirty="0">
                <a:solidFill>
                  <a:srgbClr val="000000"/>
                </a:solidFill>
              </a:rPr>
              <a:t>table of z-transform pairs </a:t>
            </a:r>
          </a:p>
          <a:p>
            <a:endParaRPr lang="en-US" dirty="0" smtClean="0">
              <a:solidFill>
                <a:srgbClr val="000000"/>
              </a:solidFill>
              <a:latin typeface="Wingdings 2" panose="05020102010507070707" pitchFamily="18" charset="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920638" y="1556792"/>
            <a:ext cx="3302724" cy="86381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547664" y="3364984"/>
            <a:ext cx="6251781" cy="6400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4139952" y="4361106"/>
            <a:ext cx="4573002" cy="7240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4139952" y="5145752"/>
            <a:ext cx="4811643" cy="7315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lum bright="-20000" contrast="40000"/>
          </a:blip>
          <a:stretch>
            <a:fillRect/>
          </a:stretch>
        </p:blipFill>
        <p:spPr>
          <a:xfrm>
            <a:off x="2159289" y="6375608"/>
            <a:ext cx="5004999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04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124744"/>
            <a:ext cx="8712968" cy="566124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Example-31: Using partial fraction method find the inverse z-transform of the signal </a:t>
            </a:r>
          </a:p>
          <a:p>
            <a:pPr marL="0" indent="0">
              <a:buNone/>
            </a:pPr>
            <a:endParaRPr lang="en-US" b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  <a:r>
              <a:rPr lang="en-US" dirty="0" smtClean="0"/>
              <a:t> </a:t>
            </a:r>
          </a:p>
          <a:p>
            <a:pPr algn="just"/>
            <a:r>
              <a:rPr lang="en-US" sz="2000" b="1" dirty="0"/>
              <a:t>Eliminating the negative power of 𝑧 by multiplying the numerator and denominator by 𝑧</a:t>
            </a:r>
            <a:r>
              <a:rPr lang="en-US" sz="2000" b="1" baseline="30000" dirty="0"/>
              <a:t>3</a:t>
            </a:r>
            <a:r>
              <a:rPr lang="en-US" sz="2000" b="1" dirty="0"/>
              <a:t> yields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sz="2000" b="1" dirty="0" smtClean="0">
                <a:solidFill>
                  <a:srgbClr val="000000"/>
                </a:solidFill>
              </a:rPr>
              <a:t>Coefficient </a:t>
            </a:r>
            <a:r>
              <a:rPr lang="en-US" sz="2000" b="1" dirty="0">
                <a:solidFill>
                  <a:srgbClr val="000000"/>
                </a:solidFill>
              </a:rPr>
              <a:t>of highest power in denominator should be 1. Therefore</a:t>
            </a:r>
            <a:r>
              <a:rPr lang="en-US" dirty="0">
                <a:solidFill>
                  <a:srgbClr val="000000"/>
                </a:solidFill>
                <a:latin typeface="Tw Cen MT" panose="020B0602020104020603" pitchFamily="34" charset="0"/>
              </a:rPr>
              <a:t> 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>
              <a:solidFill>
                <a:srgbClr val="000000"/>
              </a:solidFill>
              <a:latin typeface="Wingdings 2" panose="05020102010507070707" pitchFamily="18" charset="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987824" y="1597928"/>
            <a:ext cx="3291752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3059832" y="3489568"/>
            <a:ext cx="3142741" cy="7315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lum bright="-20000" contrast="40000"/>
          </a:blip>
          <a:srcRect r="46285"/>
          <a:stretch/>
        </p:blipFill>
        <p:spPr>
          <a:xfrm>
            <a:off x="3131840" y="5017670"/>
            <a:ext cx="3384376" cy="78759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lum bright="-20000" contrast="40000"/>
          </a:blip>
          <a:srcRect l="53295"/>
          <a:stretch/>
        </p:blipFill>
        <p:spPr>
          <a:xfrm>
            <a:off x="3717582" y="6025782"/>
            <a:ext cx="2942650" cy="78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0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Fraction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524723"/>
          </a:xfrm>
        </p:spPr>
        <p:txBody>
          <a:bodyPr>
            <a:normAutofit/>
          </a:bodyPr>
          <a:lstStyle/>
          <a:p>
            <a:r>
              <a:rPr lang="en-US" sz="2000" b="1" dirty="0" smtClean="0"/>
              <a:t>Dividing both sides by 𝑧 leads to</a:t>
            </a:r>
          </a:p>
          <a:p>
            <a:endParaRPr lang="en-US" sz="2000" b="1" dirty="0"/>
          </a:p>
          <a:p>
            <a:endParaRPr lang="en-US" sz="2000" b="1" dirty="0" smtClean="0"/>
          </a:p>
          <a:p>
            <a:endParaRPr lang="en-US" sz="2000" b="1" dirty="0"/>
          </a:p>
          <a:p>
            <a:r>
              <a:rPr lang="en-US" sz="2000" b="1" dirty="0"/>
              <a:t>Using partial fraction method </a:t>
            </a:r>
            <a:endParaRPr lang="en-US" sz="2000" b="1" dirty="0" smtClean="0"/>
          </a:p>
          <a:p>
            <a:endParaRPr lang="en-US" sz="2000" b="1" dirty="0"/>
          </a:p>
          <a:p>
            <a:endParaRPr lang="en-US" sz="2000" b="1" dirty="0" smtClean="0"/>
          </a:p>
          <a:p>
            <a:endParaRPr lang="en-US" sz="2000" b="1" dirty="0"/>
          </a:p>
          <a:p>
            <a:r>
              <a:rPr lang="en-US" sz="2000" b="1" dirty="0"/>
              <a:t>Multiplying 𝑧 on both sides </a:t>
            </a:r>
            <a:r>
              <a:rPr lang="en-US" sz="2000" b="1" dirty="0" smtClean="0"/>
              <a:t>gives</a:t>
            </a:r>
          </a:p>
          <a:p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  <a:p>
            <a:endParaRPr lang="en-US" sz="2000" b="1" dirty="0" smtClean="0"/>
          </a:p>
          <a:p>
            <a:pPr marL="0" indent="0">
              <a:buNone/>
            </a:pPr>
            <a:endParaRPr lang="en-US" sz="2000" b="1" dirty="0" smtClean="0"/>
          </a:p>
          <a:p>
            <a:r>
              <a:rPr lang="en-US" sz="2000" b="1" dirty="0"/>
              <a:t>From table of z-transform pairs 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243869" y="1689368"/>
            <a:ext cx="6844754" cy="7315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2339752" y="3128476"/>
            <a:ext cx="4614076" cy="7315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lum bright="-20000" contrast="40000"/>
          </a:blip>
          <a:srcRect r="51718"/>
          <a:stretch/>
        </p:blipFill>
        <p:spPr>
          <a:xfrm>
            <a:off x="2396305" y="4509120"/>
            <a:ext cx="4047903" cy="6859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48283"/>
          <a:stretch/>
        </p:blipFill>
        <p:spPr>
          <a:xfrm>
            <a:off x="3041885" y="5229200"/>
            <a:ext cx="4338427" cy="68890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lum bright="-20000" contrast="40000"/>
          </a:blip>
          <a:stretch>
            <a:fillRect/>
          </a:stretch>
        </p:blipFill>
        <p:spPr>
          <a:xfrm>
            <a:off x="1772149" y="6447616"/>
            <a:ext cx="5608163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03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6000" dirty="0" smtClean="0">
                <a:solidFill>
                  <a:srgbClr val="A51A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 Stability</a:t>
            </a:r>
            <a:endParaRPr lang="en-US" sz="6000" dirty="0">
              <a:solidFill>
                <a:srgbClr val="A51A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98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Region of Convergence (ROC)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256584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The z transform for every signal has an associated </a:t>
            </a:r>
            <a:r>
              <a:rPr lang="en-US" dirty="0" smtClean="0"/>
              <a:t>Region </a:t>
            </a:r>
            <a:r>
              <a:rPr lang="en-US" dirty="0"/>
              <a:t>of </a:t>
            </a:r>
            <a:r>
              <a:rPr lang="en-US" dirty="0" smtClean="0"/>
              <a:t>Convergence (ROC), </a:t>
            </a:r>
            <a:r>
              <a:rPr lang="en-US" dirty="0"/>
              <a:t>the region of the z domain for which the transform exists.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/>
              <a:t>Since the z-transform is an infinite series, it exists only for those values of z for which this series converges.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All </a:t>
            </a:r>
            <a:r>
              <a:rPr lang="en-US" dirty="0"/>
              <a:t>the values of z that make the summation exist form a </a:t>
            </a:r>
            <a:r>
              <a:rPr lang="en-US" i="1" dirty="0"/>
              <a:t>Region of Convergence </a:t>
            </a:r>
            <a:r>
              <a:rPr lang="en-US" dirty="0"/>
              <a:t>(ROC) in the z-transform domain.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While </a:t>
            </a:r>
            <a:r>
              <a:rPr lang="en-US" dirty="0"/>
              <a:t>all other values of z outside the ROC will cause the summation to diverge.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2981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80707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The poles and zeros of a </a:t>
            </a:r>
            <a:r>
              <a:rPr lang="en-US" dirty="0" smtClean="0"/>
              <a:t>system </a:t>
            </a:r>
            <a:r>
              <a:rPr lang="en-US" dirty="0"/>
              <a:t>can be determined easily from the </a:t>
            </a:r>
            <a:r>
              <a:rPr lang="en-US" dirty="0" smtClean="0"/>
              <a:t>system’s </a:t>
            </a:r>
            <a:r>
              <a:rPr lang="en-US" dirty="0"/>
              <a:t>transfer </a:t>
            </a:r>
            <a:r>
              <a:rPr lang="en-US" dirty="0" smtClean="0"/>
              <a:t>function.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/>
              <a:t>The poles and zeros of a system </a:t>
            </a:r>
            <a:r>
              <a:rPr lang="en-US" dirty="0" smtClean="0"/>
              <a:t>can </a:t>
            </a:r>
            <a:r>
              <a:rPr lang="en-US" dirty="0"/>
              <a:t>provide a great deal of information about the behavior of the </a:t>
            </a:r>
            <a:r>
              <a:rPr lang="en-US" dirty="0" smtClean="0"/>
              <a:t>system. 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In a standard form, TF can be expressed as a rational function consist of numerator polynomial divided by denominator polynomial.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66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80707"/>
          </a:xfrm>
        </p:spPr>
        <p:txBody>
          <a:bodyPr>
            <a:normAutofit/>
          </a:bodyPr>
          <a:lstStyle/>
          <a:p>
            <a:r>
              <a:rPr lang="en-US" dirty="0" smtClean="0"/>
              <a:t>It </a:t>
            </a:r>
            <a:r>
              <a:rPr lang="en-US" dirty="0"/>
              <a:t>is easiest to identify the poles and zeros if the rational transfer </a:t>
            </a:r>
            <a:r>
              <a:rPr lang="en-US" dirty="0" smtClean="0"/>
              <a:t>function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is converted to the </a:t>
            </a:r>
            <a:r>
              <a:rPr lang="en-US" dirty="0" smtClean="0"/>
              <a:t>form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which has only positive exponents.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2276872"/>
            <a:ext cx="3407056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4118208"/>
            <a:ext cx="4048964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43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807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 algn="just">
              <a:buNone/>
            </a:pPr>
            <a:r>
              <a:rPr lang="en-US" dirty="0"/>
              <a:t>The </a:t>
            </a:r>
            <a:r>
              <a:rPr lang="en-US" dirty="0" smtClean="0"/>
              <a:t>zeros or roots of </a:t>
            </a:r>
            <a:r>
              <a:rPr lang="en-US" dirty="0"/>
              <a:t>the numerator </a:t>
            </a:r>
            <a:r>
              <a:rPr lang="en-US" dirty="0" smtClean="0"/>
              <a:t>polynomial </a:t>
            </a:r>
            <a:r>
              <a:rPr lang="en-US" dirty="0"/>
              <a:t>are the zeros of the </a:t>
            </a:r>
            <a:r>
              <a:rPr lang="en-US" dirty="0" smtClean="0"/>
              <a:t>system.</a:t>
            </a:r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US" dirty="0" smtClean="0"/>
              <a:t>The roots </a:t>
            </a:r>
            <a:r>
              <a:rPr lang="en-US" dirty="0"/>
              <a:t>of the denominator </a:t>
            </a:r>
            <a:r>
              <a:rPr lang="en-US" dirty="0" smtClean="0"/>
              <a:t>polynomial </a:t>
            </a:r>
            <a:r>
              <a:rPr lang="en-US" dirty="0"/>
              <a:t>are the poles of the </a:t>
            </a:r>
            <a:r>
              <a:rPr lang="en-US" dirty="0" smtClean="0"/>
              <a:t>system.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2029976"/>
            <a:ext cx="4048964" cy="8229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40" y="4123928"/>
            <a:ext cx="2778370" cy="457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944" y="5917654"/>
            <a:ext cx="2743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279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807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319415" y="1412776"/>
            <a:ext cx="8357041" cy="6400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691680" y="2708920"/>
            <a:ext cx="5622722" cy="914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351955" y="4229080"/>
            <a:ext cx="8468517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99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196752"/>
            <a:ext cx="8784976" cy="5524723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Poles are the values of 𝑧 that make the denominator of a transfer function zero.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Zeros </a:t>
            </a:r>
            <a:r>
              <a:rPr lang="en-US" dirty="0"/>
              <a:t>are the values of 𝑧 that make the numerator of a transfer function zero.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Of </a:t>
            </a:r>
            <a:r>
              <a:rPr lang="en-US" dirty="0"/>
              <a:t>the two, poles have the biggest effect on the </a:t>
            </a:r>
            <a:r>
              <a:rPr lang="en-US" dirty="0" smtClean="0"/>
              <a:t>behavior </a:t>
            </a:r>
            <a:r>
              <a:rPr lang="en-US" dirty="0"/>
              <a:t>of a digital system (digital filter).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Zeros </a:t>
            </a:r>
            <a:r>
              <a:rPr lang="en-US" dirty="0"/>
              <a:t>tend to modulate, to a greater or lesser degree depending on their position relative to the poles.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/>
              <a:t>The poles </a:t>
            </a:r>
            <a:r>
              <a:rPr lang="en-US" dirty="0" smtClean="0"/>
              <a:t>of </a:t>
            </a:r>
            <a:r>
              <a:rPr lang="en-US" dirty="0"/>
              <a:t>digital filter can be found if its transfer function is known.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/>
              <a:t>Both zeros and poles are in general complex numbers. </a:t>
            </a:r>
          </a:p>
          <a:p>
            <a:pPr algn="just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6710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196752"/>
            <a:ext cx="8507288" cy="5184576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A </a:t>
            </a:r>
            <a:r>
              <a:rPr lang="en-US" dirty="0"/>
              <a:t>very powerful tool for the digital system analysis and design is a complex plane called z plane, on which poles and zeros of the transfer function are plotted.</a:t>
            </a:r>
          </a:p>
          <a:p>
            <a:pPr algn="just"/>
            <a:r>
              <a:rPr lang="en-US" dirty="0" smtClean="0"/>
              <a:t>On </a:t>
            </a:r>
            <a:r>
              <a:rPr lang="en-US" dirty="0"/>
              <a:t>the z plane, </a:t>
            </a:r>
            <a:endParaRPr lang="en-US" dirty="0" smtClean="0"/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poles </a:t>
            </a:r>
            <a:r>
              <a:rPr lang="en-US" dirty="0"/>
              <a:t>are plotted as </a:t>
            </a:r>
            <a:r>
              <a:rPr lang="en-US" dirty="0" smtClean="0"/>
              <a:t>crosses (</a:t>
            </a:r>
            <a:r>
              <a:rPr lang="en-US" dirty="0" smtClean="0">
                <a:solidFill>
                  <a:srgbClr val="FF0000"/>
                </a:solidFill>
              </a:rPr>
              <a:t>X</a:t>
            </a:r>
            <a:r>
              <a:rPr lang="en-US" dirty="0" smtClean="0"/>
              <a:t>) </a:t>
            </a:r>
            <a:endParaRPr lang="en-US" dirty="0"/>
          </a:p>
          <a:p>
            <a:pPr marL="0" indent="0" algn="just">
              <a:buNone/>
            </a:pPr>
            <a:r>
              <a:rPr lang="en-US" dirty="0" smtClean="0"/>
              <a:t>	zeros </a:t>
            </a:r>
            <a:r>
              <a:rPr lang="en-US" dirty="0"/>
              <a:t>are plotted </a:t>
            </a:r>
            <a:r>
              <a:rPr lang="en-US" dirty="0" smtClean="0"/>
              <a:t>as circles (</a:t>
            </a:r>
            <a:r>
              <a:rPr lang="en-US" dirty="0" smtClean="0">
                <a:solidFill>
                  <a:srgbClr val="FF0000"/>
                </a:solidFill>
              </a:rPr>
              <a:t>O</a:t>
            </a:r>
            <a:r>
              <a:rPr lang="en-US" dirty="0" smtClean="0"/>
              <a:t>) </a:t>
            </a:r>
          </a:p>
          <a:p>
            <a:pPr algn="just"/>
            <a:r>
              <a:rPr lang="en-US" dirty="0" smtClean="0"/>
              <a:t>A </a:t>
            </a:r>
            <a:r>
              <a:rPr lang="en-US" dirty="0"/>
              <a:t>plot showing pole and zero locations is called a pole-zero plot</a:t>
            </a:r>
            <a:r>
              <a:rPr lang="en-US" dirty="0" smtClean="0"/>
              <a:t>.</a:t>
            </a:r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093" y="4149080"/>
            <a:ext cx="2786456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5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9512" y="1340768"/>
                <a:ext cx="8507288" cy="5184576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Example-32: for a first order system the poles and zeros are</a:t>
                </a:r>
              </a:p>
              <a:p>
                <a:pPr algn="just"/>
                <a:endParaRPr lang="en-US" b="0" dirty="0" smtClean="0"/>
              </a:p>
              <a:p>
                <a:pPr marL="0" indent="0" algn="just">
                  <a:buNone/>
                </a:pPr>
                <a:r>
                  <a:rPr lang="en-US" b="0" dirty="0" smtClean="0"/>
                  <a:t>    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1+0.4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den>
                    </m:f>
                  </m:oMath>
                </a14:m>
                <a:endParaRPr lang="en-US" dirty="0" smtClean="0"/>
              </a:p>
              <a:p>
                <a:pPr marL="0" indent="0" algn="just">
                  <a:buNone/>
                </a:pPr>
                <a:endParaRPr lang="en-US" dirty="0" smtClean="0"/>
              </a:p>
              <a:p>
                <a:r>
                  <a:rPr lang="en-US" dirty="0">
                    <a:solidFill>
                      <a:srgbClr val="0070C0"/>
                    </a:solidFill>
                  </a:rPr>
                  <a:t>Poles:</a:t>
                </a:r>
                <a:r>
                  <a:rPr lang="en-US" dirty="0"/>
                  <a:t> at </a:t>
                </a:r>
                <a:r>
                  <a:rPr lang="en-US" dirty="0" smtClean="0"/>
                  <a:t>𝑧 = -0.4  </a:t>
                </a:r>
                <a:endParaRPr lang="en-US" dirty="0"/>
              </a:p>
              <a:p>
                <a:r>
                  <a:rPr lang="en-US" dirty="0">
                    <a:solidFill>
                      <a:srgbClr val="0070C0"/>
                    </a:solidFill>
                  </a:rPr>
                  <a:t>Zeros:</a:t>
                </a:r>
                <a:r>
                  <a:rPr lang="en-US" dirty="0"/>
                  <a:t> at </a:t>
                </a:r>
                <a:r>
                  <a:rPr lang="en-US" dirty="0" smtClean="0"/>
                  <a:t>𝑧 = 0 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9512" y="1340768"/>
                <a:ext cx="8507288" cy="5184576"/>
              </a:xfrm>
              <a:blipFill rotWithShape="0">
                <a:blip r:embed="rId2"/>
                <a:stretch>
                  <a:fillRect l="-1074" t="-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4065467" y="2204864"/>
            <a:ext cx="3602877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2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196752"/>
            <a:ext cx="8229600" cy="5380707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The position of the poles and zeros on the z plane can give clue about the way a digital filter will behave</a:t>
            </a:r>
            <a:r>
              <a:rPr lang="en-US" dirty="0" smtClean="0"/>
              <a:t>.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One </a:t>
            </a:r>
            <a:r>
              <a:rPr lang="en-US" dirty="0"/>
              <a:t>reason the poles of a </a:t>
            </a:r>
            <a:r>
              <a:rPr lang="en-US" dirty="0" smtClean="0"/>
              <a:t>system </a:t>
            </a:r>
            <a:r>
              <a:rPr lang="en-US" dirty="0"/>
              <a:t>are so useful is that they determine whether or not the filter is stable.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The system </a:t>
            </a:r>
            <a:r>
              <a:rPr lang="en-US" dirty="0"/>
              <a:t>is stable as long as the poles lie inside the unit circle, which is a circle of unit radius on the z plane.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Since </a:t>
            </a:r>
            <a:r>
              <a:rPr lang="en-US" dirty="0"/>
              <a:t>poles are complex numbers, this requires that their magnitudes be less than one.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/>
              <a:t>Mathematically, the region of stability can be described as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3721252" y="6212160"/>
            <a:ext cx="1066772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751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196752"/>
            <a:ext cx="8229600" cy="5380707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If the magnitude of each pole is less than one, the poles are less than one unit’s distance from the center of the unit circle, and the filter is </a:t>
            </a:r>
            <a:r>
              <a:rPr lang="en-US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stable</a:t>
            </a:r>
            <a:r>
              <a:rPr lang="en-US" dirty="0"/>
              <a:t>. </a:t>
            </a:r>
          </a:p>
          <a:p>
            <a:pPr algn="just"/>
            <a:r>
              <a:rPr lang="en-US" dirty="0" smtClean="0"/>
              <a:t>If </a:t>
            </a:r>
            <a:r>
              <a:rPr lang="en-US" dirty="0"/>
              <a:t>any of the poles of a </a:t>
            </a:r>
            <a:r>
              <a:rPr lang="en-US" dirty="0" smtClean="0"/>
              <a:t>system </a:t>
            </a:r>
            <a:r>
              <a:rPr lang="en-US" dirty="0"/>
              <a:t>lie outside the unit circle, the filter is </a:t>
            </a:r>
            <a:r>
              <a:rPr lang="en-US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unstable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 smtClean="0"/>
              <a:t>If </a:t>
            </a:r>
            <a:r>
              <a:rPr lang="en-US" dirty="0"/>
              <a:t>the outermost pole lies on the unit circle, the filter is described as being </a:t>
            </a:r>
            <a:r>
              <a:rPr lang="en-US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marginally stable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161616"/>
            <a:ext cx="6299656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6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256584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Example-33: </a:t>
            </a:r>
            <a:r>
              <a:rPr lang="en-US" b="1" dirty="0">
                <a:solidFill>
                  <a:srgbClr val="C00000"/>
                </a:solidFill>
              </a:rPr>
              <a:t>Find the poles and </a:t>
            </a:r>
            <a:r>
              <a:rPr lang="en-US" b="1" dirty="0" smtClean="0">
                <a:solidFill>
                  <a:srgbClr val="C00000"/>
                </a:solidFill>
              </a:rPr>
              <a:t>zeros and stability </a:t>
            </a:r>
            <a:r>
              <a:rPr lang="en-US" b="1" dirty="0">
                <a:solidFill>
                  <a:srgbClr val="C00000"/>
                </a:solidFill>
              </a:rPr>
              <a:t>for the digital filter whose transfer function is </a:t>
            </a:r>
            <a:endParaRPr lang="en-US" b="1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</a:t>
            </a: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/>
              <a:t>Eliminating negative exponents yields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Poles:</a:t>
            </a:r>
            <a:r>
              <a:rPr lang="en-US" dirty="0"/>
              <a:t> at </a:t>
            </a:r>
            <a:r>
              <a:rPr lang="en-US" dirty="0" smtClean="0"/>
              <a:t>𝑧 = 0.25 </a:t>
            </a:r>
            <a:r>
              <a:rPr lang="en-US" dirty="0"/>
              <a:t>and </a:t>
            </a:r>
            <a:r>
              <a:rPr lang="en-US" dirty="0" smtClean="0"/>
              <a:t>𝑧 = 2 </a:t>
            </a:r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Zeros: </a:t>
            </a:r>
            <a:r>
              <a:rPr lang="en-US" dirty="0"/>
              <a:t>at </a:t>
            </a:r>
            <a:r>
              <a:rPr lang="en-US" dirty="0" smtClean="0"/>
              <a:t>𝑧 = 0 </a:t>
            </a:r>
          </a:p>
          <a:p>
            <a:r>
              <a:rPr lang="en-US" dirty="0" smtClean="0"/>
              <a:t>As one pole lie outside the unit circle at z = 2, hence </a:t>
            </a:r>
            <a:r>
              <a:rPr lang="en-US" dirty="0"/>
              <a:t>the system is </a:t>
            </a:r>
            <a:r>
              <a:rPr lang="en-US" b="1" i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unstable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89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632242" y="2132856"/>
            <a:ext cx="3667950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489348" y="3861048"/>
            <a:ext cx="6251004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366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  Transform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Example-1</a:t>
                </a:r>
                <a:r>
                  <a:rPr lang="en-US" b="1" dirty="0">
                    <a:solidFill>
                      <a:srgbClr val="C00000"/>
                    </a:solidFill>
                  </a:rPr>
                  <a:t>: Determine the z-transform of the following 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signals.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a)  </a:t>
                </a:r>
                <a:r>
                  <a:rPr lang="en-US" dirty="0" smtClean="0"/>
                  <a:t>x[n] = </a:t>
                </a:r>
                <a:r>
                  <a:rPr lang="el-GR" dirty="0" smtClean="0"/>
                  <a:t>δ</a:t>
                </a:r>
                <a:r>
                  <a:rPr lang="en-US" dirty="0" smtClean="0"/>
                  <a:t>[n]</a:t>
                </a:r>
                <a:endParaRPr lang="en-US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>
                    <a:solidFill>
                      <a:srgbClr val="0070C0"/>
                    </a:solidFill>
                  </a:rPr>
                  <a:t>solution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dirty="0"/>
              </a:p>
              <a:p>
                <a:endParaRPr lang="en-US" dirty="0" smtClean="0"/>
              </a:p>
              <a:p>
                <a:pPr marL="0" indent="0">
                  <a:buNone/>
                </a:pPr>
                <a:r>
                  <a:rPr lang="fr-FR" dirty="0"/>
                  <a:t>ROC: </a:t>
                </a:r>
                <a:r>
                  <a:rPr lang="fr-FR" dirty="0" smtClean="0"/>
                  <a:t>entier </a:t>
                </a:r>
                <a:r>
                  <a:rPr lang="fr-FR" dirty="0"/>
                  <a:t>𝑧 plane </a:t>
                </a:r>
                <a:r>
                  <a:rPr lang="fr-FR" dirty="0" smtClean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85" t="-10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47096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6752"/>
                <a:ext cx="8229600" cy="552472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Example-34: </a:t>
                </a:r>
                <a:r>
                  <a:rPr lang="en-US" b="1" dirty="0">
                    <a:solidFill>
                      <a:srgbClr val="C00000"/>
                    </a:solidFill>
                  </a:rPr>
                  <a:t>The transfer function of a digital system is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1+0.7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+0.9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Is this system stable?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The poles are located 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−0.35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0.8818</m:t>
                    </m:r>
                  </m:oMath>
                </a14:m>
                <a:r>
                  <a:rPr lang="en-US" dirty="0" smtClean="0"/>
                  <a:t> 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For these poles the distance from the center of the unit circle is </a:t>
                </a:r>
              </a:p>
              <a:p>
                <a:pPr marL="0" indent="0">
                  <a:buNone/>
                </a:pPr>
                <a:endParaRPr lang="en-US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−0.35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0.8818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=0.9487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/>
                  <a:t>As </a:t>
                </a:r>
                <a:r>
                  <a:rPr lang="en-US" dirty="0" smtClean="0"/>
                  <a:t>both </a:t>
                </a:r>
                <a:r>
                  <a:rPr lang="en-US" dirty="0"/>
                  <a:t>poles lie inside </a:t>
                </a:r>
                <a:r>
                  <a:rPr lang="en-US" dirty="0" smtClean="0"/>
                  <a:t>the unit </a:t>
                </a:r>
                <a:r>
                  <a:rPr lang="en-US" dirty="0"/>
                  <a:t>circle,</a:t>
                </a: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So the system is </a:t>
                </a:r>
                <a:r>
                  <a:rPr lang="en-US" b="1" i="1" dirty="0" smtClean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stable</a:t>
                </a:r>
                <a:r>
                  <a:rPr lang="en-US" dirty="0" smtClean="0"/>
                  <a:t>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6752"/>
                <a:ext cx="8229600" cy="5524723"/>
              </a:xfrm>
              <a:blipFill rotWithShape="0">
                <a:blip r:embed="rId2"/>
                <a:stretch>
                  <a:fillRect l="-1111" t="-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lum bright="-20000" contrast="40000"/>
          </a:blip>
          <a:stretch>
            <a:fillRect/>
          </a:stretch>
        </p:blipFill>
        <p:spPr>
          <a:xfrm>
            <a:off x="6084168" y="4114800"/>
            <a:ext cx="2831616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69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 Function &amp; System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0676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</a:rPr>
              <a:t>Example-35: Determine </a:t>
            </a:r>
            <a:r>
              <a:rPr lang="en-US" b="1" dirty="0">
                <a:solidFill>
                  <a:srgbClr val="C00000"/>
                </a:solidFill>
              </a:rPr>
              <a:t>the stability of the </a:t>
            </a:r>
            <a:r>
              <a:rPr lang="en-US" b="1" dirty="0" smtClean="0">
                <a:solidFill>
                  <a:srgbClr val="C00000"/>
                </a:solidFill>
              </a:rPr>
              <a:t>following system.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Solution: </a:t>
            </a:r>
            <a:r>
              <a:rPr lang="en-US" b="1" dirty="0"/>
              <a:t>Eliminating negative exponents </a:t>
            </a:r>
            <a:r>
              <a:rPr lang="en-US" b="1" dirty="0" smtClean="0"/>
              <a:t>yields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As </a:t>
            </a:r>
            <a:r>
              <a:rPr lang="en-US" dirty="0"/>
              <a:t>all poles lie inside </a:t>
            </a:r>
            <a:r>
              <a:rPr lang="en-US" dirty="0" smtClean="0"/>
              <a:t>the unit </a:t>
            </a:r>
            <a:r>
              <a:rPr lang="en-US" dirty="0"/>
              <a:t>circle,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hence </a:t>
            </a:r>
            <a:r>
              <a:rPr lang="en-US" dirty="0"/>
              <a:t>the system is </a:t>
            </a:r>
            <a:r>
              <a:rPr lang="en-US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stable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511396" y="1700808"/>
            <a:ext cx="3788796" cy="7315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2683678" y="2996952"/>
            <a:ext cx="3400490" cy="7315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538515" y="3921616"/>
            <a:ext cx="6049709" cy="7315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228184" y="4221088"/>
            <a:ext cx="2806257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95355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1" y="188640"/>
            <a:ext cx="8784977" cy="792088"/>
          </a:xfrm>
        </p:spPr>
        <p:txBody>
          <a:bodyPr>
            <a:no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Difference Equation &amp; System Stability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" t="2913" r="36097"/>
          <a:stretch/>
        </p:blipFill>
        <p:spPr>
          <a:xfrm rot="16260000">
            <a:off x="2857234" y="324453"/>
            <a:ext cx="3312369" cy="8611314"/>
          </a:xfrm>
          <a:prstGeom prst="snip1Rect">
            <a:avLst>
              <a:gd name="adj" fmla="val 433"/>
            </a:avLst>
          </a:prstGeom>
        </p:spPr>
      </p:pic>
      <p:sp>
        <p:nvSpPr>
          <p:cNvPr id="7" name="Rectangle 6"/>
          <p:cNvSpPr/>
          <p:nvPr/>
        </p:nvSpPr>
        <p:spPr>
          <a:xfrm>
            <a:off x="179512" y="1148551"/>
            <a:ext cx="8784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Example-36: Find the stability of the filter if the difference equation of the filter is </a:t>
            </a:r>
          </a:p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Y[n] + 0.8y[n-1] – 0.9y[n-2] = x[n-2]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1520" y="2348880"/>
            <a:ext cx="14029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Solution: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8014755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568952" cy="4785395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6000" dirty="0">
                <a:solidFill>
                  <a:srgbClr val="A51A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9165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323528" y="1572784"/>
            <a:ext cx="8448831" cy="7040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329270" y="3111422"/>
            <a:ext cx="8551242" cy="6400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1603738" y="4608552"/>
            <a:ext cx="5632558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9997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555776" y="2564904"/>
            <a:ext cx="3605251" cy="7315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475656" y="5157192"/>
            <a:ext cx="6003349" cy="73152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95536" y="1412776"/>
            <a:ext cx="820891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smtClean="0">
                <a:solidFill>
                  <a:srgbClr val="000000"/>
                </a:solidFill>
              </a:rPr>
              <a:t>For </a:t>
            </a:r>
            <a:r>
              <a:rPr lang="en-US" sz="2400" dirty="0">
                <a:solidFill>
                  <a:srgbClr val="000000"/>
                </a:solidFill>
              </a:rPr>
              <a:t>a step input, we can determine step response assuming zero initial conditions. </a:t>
            </a:r>
            <a:r>
              <a:rPr lang="en-US" sz="2400" dirty="0" smtClean="0">
                <a:solidFill>
                  <a:srgbClr val="000000"/>
                </a:solidFill>
              </a:rPr>
              <a:t>Letting</a:t>
            </a:r>
          </a:p>
          <a:p>
            <a:pPr algn="just"/>
            <a:endParaRPr lang="en-US" sz="2400" dirty="0">
              <a:solidFill>
                <a:srgbClr val="000000"/>
              </a:solidFill>
            </a:endParaRPr>
          </a:p>
          <a:p>
            <a:pPr algn="just"/>
            <a:endParaRPr lang="en-US" sz="2400" dirty="0" smtClean="0">
              <a:solidFill>
                <a:srgbClr val="000000"/>
              </a:solidFill>
            </a:endParaRPr>
          </a:p>
          <a:p>
            <a:pPr algn="just"/>
            <a:endParaRPr lang="en-US" sz="2400" dirty="0">
              <a:solidFill>
                <a:srgbClr val="000000"/>
              </a:solidFill>
            </a:endParaRPr>
          </a:p>
          <a:p>
            <a:pPr algn="just"/>
            <a:endParaRPr lang="en-US" sz="2400" dirty="0" smtClean="0">
              <a:solidFill>
                <a:srgbClr val="000000"/>
              </a:solidFill>
            </a:endParaRPr>
          </a:p>
          <a:p>
            <a:pPr algn="just"/>
            <a:endParaRPr lang="en-US" sz="2400" dirty="0">
              <a:solidFill>
                <a:srgbClr val="000000"/>
              </a:solidFill>
            </a:endParaRPr>
          </a:p>
          <a:p>
            <a:pPr algn="just"/>
            <a:endParaRPr lang="en-US" sz="2400" dirty="0">
              <a:solidFill>
                <a:srgbClr val="000000"/>
              </a:solidFill>
            </a:endParaRPr>
          </a:p>
          <a:p>
            <a:pPr algn="just"/>
            <a:r>
              <a:rPr lang="en-US" sz="2400" dirty="0"/>
              <a:t>the step response can be found as </a:t>
            </a:r>
            <a:r>
              <a:rPr lang="en-US" sz="2400" dirty="0" smtClean="0">
                <a:solidFill>
                  <a:srgbClr val="000000"/>
                </a:solidFill>
              </a:rPr>
              <a:t> 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05467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z-transform of the general system response is given by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can determine </a:t>
            </a:r>
            <a:r>
              <a:rPr lang="en-US" dirty="0" smtClean="0"/>
              <a:t>the output 𝑦</a:t>
            </a:r>
            <a:r>
              <a:rPr lang="en-US" dirty="0"/>
              <a:t>(𝑛) in time domain </a:t>
            </a:r>
            <a:r>
              <a:rPr lang="en-US" dirty="0" smtClean="0"/>
              <a:t>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3301721" y="2060848"/>
            <a:ext cx="2540557" cy="4700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3276316" y="4246636"/>
            <a:ext cx="2591368" cy="4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22907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41784" y="1196752"/>
            <a:ext cx="834501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Example-37: </a:t>
            </a:r>
            <a:r>
              <a:rPr lang="en-US" sz="2400" b="1" dirty="0">
                <a:solidFill>
                  <a:srgbClr val="C00000"/>
                </a:solidFill>
              </a:rPr>
              <a:t>The transfer function of a digital system </a:t>
            </a:r>
            <a:r>
              <a:rPr lang="en-US" sz="2400" b="1" dirty="0" smtClean="0">
                <a:solidFill>
                  <a:srgbClr val="C00000"/>
                </a:solidFill>
              </a:rPr>
              <a:t>is</a:t>
            </a:r>
          </a:p>
          <a:p>
            <a:endParaRPr lang="en-US" sz="2400" b="1" dirty="0">
              <a:solidFill>
                <a:srgbClr val="C00000"/>
              </a:solidFill>
            </a:endParaRPr>
          </a:p>
          <a:p>
            <a:endParaRPr lang="en-US" sz="2400" b="1" dirty="0" smtClean="0">
              <a:solidFill>
                <a:srgbClr val="C00000"/>
              </a:solidFill>
            </a:endParaRPr>
          </a:p>
          <a:p>
            <a:endParaRPr lang="en-US" sz="2400" b="1" dirty="0">
              <a:solidFill>
                <a:srgbClr val="C00000"/>
              </a:solidFill>
            </a:endParaRPr>
          </a:p>
          <a:p>
            <a:pPr marL="342900" indent="-342900">
              <a:buFont typeface="+mj-lt"/>
              <a:buAutoNum type="alphaLcParenR"/>
            </a:pPr>
            <a:r>
              <a:rPr lang="en-US" sz="2400" b="1" dirty="0">
                <a:solidFill>
                  <a:srgbClr val="C00000"/>
                </a:solidFill>
              </a:rPr>
              <a:t>Determine the </a:t>
            </a:r>
            <a:r>
              <a:rPr lang="en-US" sz="2400" b="1" dirty="0" smtClean="0">
                <a:solidFill>
                  <a:srgbClr val="C00000"/>
                </a:solidFill>
              </a:rPr>
              <a:t>difference equation </a:t>
            </a:r>
            <a:r>
              <a:rPr lang="en-US" sz="2400" b="1" dirty="0">
                <a:solidFill>
                  <a:srgbClr val="C00000"/>
                </a:solidFill>
              </a:rPr>
              <a:t>of the </a:t>
            </a:r>
            <a:r>
              <a:rPr lang="en-US" sz="2400" b="1" dirty="0" smtClean="0">
                <a:solidFill>
                  <a:srgbClr val="C00000"/>
                </a:solidFill>
              </a:rPr>
              <a:t>system.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2400" b="1" dirty="0" smtClean="0">
                <a:solidFill>
                  <a:srgbClr val="C00000"/>
                </a:solidFill>
              </a:rPr>
              <a:t>Find the pole-zero plot and evaluate stability.</a:t>
            </a:r>
          </a:p>
          <a:p>
            <a:pPr marL="342900" indent="-342900">
              <a:buFont typeface="+mj-lt"/>
              <a:buAutoNum type="alphaLcParenR"/>
            </a:pPr>
            <a:r>
              <a:rPr lang="en-US" sz="2400" b="1" dirty="0" smtClean="0">
                <a:solidFill>
                  <a:srgbClr val="C00000"/>
                </a:solidFill>
              </a:rPr>
              <a:t>Find and plot the impulse response.</a:t>
            </a:r>
          </a:p>
          <a:p>
            <a:endParaRPr lang="en-US" b="1" dirty="0" smtClean="0">
              <a:solidFill>
                <a:srgbClr val="C00000"/>
              </a:solidFill>
            </a:endParaRPr>
          </a:p>
          <a:p>
            <a:endParaRPr lang="en-US" b="1" dirty="0" smtClean="0">
              <a:solidFill>
                <a:srgbClr val="C00000"/>
              </a:solidFill>
            </a:endParaRPr>
          </a:p>
          <a:p>
            <a:r>
              <a:rPr lang="en-US" sz="2400" b="1" dirty="0" smtClean="0">
                <a:solidFill>
                  <a:srgbClr val="00B0F0"/>
                </a:solidFill>
              </a:rPr>
              <a:t>Solution</a:t>
            </a:r>
          </a:p>
          <a:p>
            <a:endParaRPr lang="en-US" sz="2400" b="1" dirty="0" smtClean="0">
              <a:solidFill>
                <a:srgbClr val="00B0F0"/>
              </a:solidFill>
            </a:endParaRPr>
          </a:p>
          <a:p>
            <a:r>
              <a:rPr lang="en-US" sz="2400" b="1" dirty="0" smtClean="0">
                <a:solidFill>
                  <a:srgbClr val="C00000"/>
                </a:solidFill>
              </a:rPr>
              <a:t>a) </a:t>
            </a:r>
            <a:r>
              <a:rPr lang="en-US" sz="2400" dirty="0" smtClean="0"/>
              <a:t>The difference equation is</a:t>
            </a:r>
          </a:p>
          <a:p>
            <a:r>
              <a:rPr lang="en-US" sz="2400" dirty="0" smtClean="0"/>
              <a:t> </a:t>
            </a:r>
          </a:p>
          <a:p>
            <a:pPr algn="ctr"/>
            <a:r>
              <a:rPr lang="en-US" sz="2400" dirty="0" smtClean="0"/>
              <a:t>y[n] – 0.4y[n </a:t>
            </a:r>
            <a:r>
              <a:rPr lang="en-US" sz="2400" dirty="0"/>
              <a:t>–</a:t>
            </a:r>
            <a:r>
              <a:rPr lang="en-US" sz="2400" dirty="0" smtClean="0"/>
              <a:t> 1] = 2x[n]</a:t>
            </a:r>
          </a:p>
          <a:p>
            <a:pPr algn="ctr"/>
            <a:endParaRPr lang="en-US" b="1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3059832" y="1778727"/>
                <a:ext cx="2705549" cy="7861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24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0.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832" y="1778727"/>
                <a:ext cx="2705549" cy="78617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466668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6752"/>
                <a:ext cx="8229600" cy="55136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C00000"/>
                    </a:solidFill>
                  </a:rPr>
                  <a:t>b) </a:t>
                </a:r>
                <a:r>
                  <a:rPr lang="en-US" dirty="0" smtClean="0"/>
                  <a:t>The </a:t>
                </a:r>
                <a:r>
                  <a:rPr lang="en-US" dirty="0"/>
                  <a:t>poles and zeros are found from</a:t>
                </a:r>
              </a:p>
              <a:p>
                <a:endParaRPr lang="en-US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0.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−0.4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There is single zero at z = 0 and a single pole at z = 0.4. as shown in the figure.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The pole is within the unit circle </a:t>
                </a:r>
              </a:p>
              <a:p>
                <a:pPr marL="0" indent="0">
                  <a:buNone/>
                </a:pPr>
                <a:r>
                  <a:rPr lang="en-US" dirty="0" smtClean="0"/>
                  <a:t>So the system is stable.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6752"/>
                <a:ext cx="8229600" cy="5513625"/>
              </a:xfrm>
              <a:prstGeom prst="rect">
                <a:avLst/>
              </a:prstGeom>
              <a:blipFill rotWithShape="0">
                <a:blip r:embed="rId2"/>
                <a:stretch>
                  <a:fillRect l="-1111" t="-884" r="-2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4838873" y="3704416"/>
            <a:ext cx="3189511" cy="310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5243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Impulse &amp; Step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D0BB4-ADA7-4C01-8F73-EC4CC0F0337D}" type="slidenum">
              <a:rPr lang="en-US" smtClean="0"/>
              <a:t>99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450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c</a:t>
            </a:r>
            <a:r>
              <a:rPr lang="en-US" b="1" dirty="0" smtClean="0">
                <a:solidFill>
                  <a:srgbClr val="C00000"/>
                </a:solidFill>
              </a:rPr>
              <a:t>) </a:t>
            </a:r>
            <a:r>
              <a:rPr lang="en-US" dirty="0" smtClean="0"/>
              <a:t>The impulse response of the system is </a:t>
            </a:r>
          </a:p>
          <a:p>
            <a:pPr marL="0" indent="0" algn="ctr">
              <a:buNone/>
            </a:pPr>
            <a:r>
              <a:rPr lang="en-US" dirty="0" smtClean="0"/>
              <a:t>h[n] = 2(0.4)</a:t>
            </a:r>
            <a:r>
              <a:rPr lang="en-US" baseline="30000" dirty="0" smtClean="0"/>
              <a:t>n</a:t>
            </a:r>
            <a:r>
              <a:rPr lang="en-US" dirty="0" smtClean="0"/>
              <a:t>u[n]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impulse response is plotted in the figure.</a:t>
            </a:r>
            <a:endParaRPr lang="en-US" dirty="0"/>
          </a:p>
          <a:p>
            <a:endParaRPr lang="en-US" i="1" dirty="0" smtClean="0">
              <a:latin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671655" y="3266648"/>
            <a:ext cx="5924681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38555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76200"/>
        <a:effectLst>
          <a:glow rad="101600">
            <a:schemeClr val="accent6">
              <a:satMod val="175000"/>
              <a:alpha val="40000"/>
            </a:schemeClr>
          </a:glow>
        </a:effectLst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3441</TotalTime>
  <Words>5658</Words>
  <Application>Microsoft Office PowerPoint</Application>
  <PresentationFormat>On-screen Show (4:3)</PresentationFormat>
  <Paragraphs>1074</Paragraphs>
  <Slides>119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119</vt:i4>
      </vt:variant>
    </vt:vector>
  </HeadingPairs>
  <TitlesOfParts>
    <vt:vector size="120" baseType="lpstr">
      <vt:lpstr>Thème Office</vt:lpstr>
      <vt:lpstr>Signals &amp; Systems </vt:lpstr>
      <vt:lpstr>Overview</vt:lpstr>
      <vt:lpstr>Z Transform</vt:lpstr>
      <vt:lpstr>Z Transform</vt:lpstr>
      <vt:lpstr>Z Transform</vt:lpstr>
      <vt:lpstr>Z Transform Table</vt:lpstr>
      <vt:lpstr>Z Transform Table</vt:lpstr>
      <vt:lpstr>Region of Convergence (ROC)</vt:lpstr>
      <vt:lpstr>Z  Transform</vt:lpstr>
      <vt:lpstr>Z  Transform</vt:lpstr>
      <vt:lpstr>Z  Transform</vt:lpstr>
      <vt:lpstr>Z  Transform</vt:lpstr>
      <vt:lpstr>Z  Transform</vt:lpstr>
      <vt:lpstr>Z  Transform</vt:lpstr>
      <vt:lpstr>Z  Transform</vt:lpstr>
      <vt:lpstr>Z  Transform</vt:lpstr>
      <vt:lpstr>Z  Transform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Properties of z-transform </vt:lpstr>
      <vt:lpstr>Difference Equation Diagram using z–1 Notation</vt:lpstr>
      <vt:lpstr>Difference Equation Diagram using z–1 Notation</vt:lpstr>
      <vt:lpstr>PowerPoint Presentation</vt:lpstr>
      <vt:lpstr>Transfer Function</vt:lpstr>
      <vt:lpstr>Transfer Function &amp; Difference Equation</vt:lpstr>
      <vt:lpstr>Transfer Function &amp; Difference Equation</vt:lpstr>
      <vt:lpstr>Transfer Function &amp; Difference Equation</vt:lpstr>
      <vt:lpstr>Transfer Function &amp; Difference Equation</vt:lpstr>
      <vt:lpstr>Transfer Function &amp; Difference Equation</vt:lpstr>
      <vt:lpstr>Transfer Function &amp; Difference Equation</vt:lpstr>
      <vt:lpstr>Transfer Function &amp; Difference Equation</vt:lpstr>
      <vt:lpstr>Transfer Function &amp; Impulse Response</vt:lpstr>
      <vt:lpstr>Transfer Function &amp; Impulse Response</vt:lpstr>
      <vt:lpstr>System Outputs in Time &amp; Z Domains</vt:lpstr>
      <vt:lpstr>System Output using TF </vt:lpstr>
      <vt:lpstr>PowerPoint Presentation</vt:lpstr>
      <vt:lpstr>Inverse Z Transform</vt:lpstr>
      <vt:lpstr>Inverse Z Transform</vt:lpstr>
      <vt:lpstr>Inverse Z Transform</vt:lpstr>
      <vt:lpstr>Inspection Method using Z Transform Tables</vt:lpstr>
      <vt:lpstr>Inspection Method using Z Transform Tables</vt:lpstr>
      <vt:lpstr>Long Division Method </vt:lpstr>
      <vt:lpstr>Transfer Function &amp; System Stability</vt:lpstr>
      <vt:lpstr>Long Division Method </vt:lpstr>
      <vt:lpstr>Long Division Method </vt:lpstr>
      <vt:lpstr>Long Division Method </vt:lpstr>
      <vt:lpstr>Long Division Method </vt:lpstr>
      <vt:lpstr>Long Division Method </vt:lpstr>
      <vt:lpstr>Long Division Method </vt:lpstr>
      <vt:lpstr>Long Division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Partial Fraction Method </vt:lpstr>
      <vt:lpstr>PowerPoint Presentation</vt:lpstr>
      <vt:lpstr>Transfer Function &amp; System Stability</vt:lpstr>
      <vt:lpstr>Transfer Function &amp; System Stability</vt:lpstr>
      <vt:lpstr>Transfer Function &amp; System Stability</vt:lpstr>
      <vt:lpstr>Transfer Function &amp; System Stability</vt:lpstr>
      <vt:lpstr>Transfer Function &amp; System Stability</vt:lpstr>
      <vt:lpstr>Transfer Function &amp; System Stability</vt:lpstr>
      <vt:lpstr>Transfer Function &amp; System Stability</vt:lpstr>
      <vt:lpstr>Transfer Function &amp; System Stability</vt:lpstr>
      <vt:lpstr>Transfer Function &amp; System Stability</vt:lpstr>
      <vt:lpstr>Transfer Function &amp; System Stability</vt:lpstr>
      <vt:lpstr>Transfer Function &amp; System Stability</vt:lpstr>
      <vt:lpstr>Transfer Function &amp; System Stability</vt:lpstr>
      <vt:lpstr>Difference Equation &amp; System Stability</vt:lpstr>
      <vt:lpstr>PowerPoint Presentation</vt:lpstr>
      <vt:lpstr>Impulse &amp; Step Responses</vt:lpstr>
      <vt:lpstr>Impulse &amp; Step Responses</vt:lpstr>
      <vt:lpstr>Impulse &amp; Step Responses</vt:lpstr>
      <vt:lpstr>Impulse &amp; Step Responses</vt:lpstr>
      <vt:lpstr>Impulse &amp; Step Responses</vt:lpstr>
      <vt:lpstr>Impulse &amp; Step Responses</vt:lpstr>
      <vt:lpstr>Impulse &amp; Step Responses</vt:lpstr>
      <vt:lpstr>Impulse &amp; Step Responses</vt:lpstr>
      <vt:lpstr>Impulse &amp; Step Responses</vt:lpstr>
      <vt:lpstr>Impulse &amp; Step Responses</vt:lpstr>
      <vt:lpstr>Impulse &amp; Step Responses</vt:lpstr>
      <vt:lpstr> Impulse &amp; Step Responses</vt:lpstr>
      <vt:lpstr>Impulse &amp; Step Responses</vt:lpstr>
      <vt:lpstr>Impulse &amp; Step Responses</vt:lpstr>
      <vt:lpstr> Impulse &amp; Step Responses</vt:lpstr>
      <vt:lpstr> Impulse &amp; Step Responses</vt:lpstr>
      <vt:lpstr> Impulse &amp; Step Responses</vt:lpstr>
      <vt:lpstr> Impulse &amp; Step Responses</vt:lpstr>
      <vt:lpstr> Impulse &amp; Step Responses</vt:lpstr>
      <vt:lpstr> Impulse &amp; Step Responses</vt:lpstr>
      <vt:lpstr>  Steady State Output</vt:lpstr>
      <vt:lpstr>  Steady State Output</vt:lpstr>
      <vt:lpstr>  Steady State Output</vt:lpstr>
      <vt:lpstr> Impulse &amp; Step Responses</vt:lpstr>
      <vt:lpstr> Impulse &amp; Step Responses</vt:lpstr>
      <vt:lpstr> Impulse &amp; Step Responses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- Clean wavy (orange)</dc:title>
  <dc:creator>showeet.com</dc:creator>
  <cp:lastModifiedBy>VISHAKHA</cp:lastModifiedBy>
  <cp:revision>643</cp:revision>
  <dcterms:created xsi:type="dcterms:W3CDTF">2012-01-16T12:17:13Z</dcterms:created>
  <dcterms:modified xsi:type="dcterms:W3CDTF">2022-10-17T19:49:06Z</dcterms:modified>
  <cp:category>Templates</cp:category>
</cp:coreProperties>
</file>